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168.xml"/>
  <Override ContentType="application/vnd.openxmlformats-officedocument.presentationml.notesSlide+xml" PartName="/ppt/notesSlides/notesSlide222.xml"/>
  <Override ContentType="application/vnd.openxmlformats-officedocument.presentationml.notesSlide+xml" PartName="/ppt/notesSlides/notesSlide125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117.xml"/>
  <Override ContentType="application/vnd.openxmlformats-officedocument.presentationml.notesSlide+xml" PartName="/ppt/notesSlides/notesSlide206.xml"/>
  <Override ContentType="application/vnd.openxmlformats-officedocument.presentationml.notesSlide+xml" PartName="/ppt/notesSlides/notesSlide230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33.xml"/>
  <Override ContentType="application/vnd.openxmlformats-officedocument.presentationml.notesSlide+xml" PartName="/ppt/notesSlides/notesSlide176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4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196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148.xml"/>
  <Override ContentType="application/vnd.openxmlformats-officedocument.presentationml.notesSlide+xml" PartName="/ppt/notesSlides/notesSlide202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137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41.xml"/>
  <Override ContentType="application/vnd.openxmlformats-officedocument.presentationml.notesSlide+xml" PartName="/ppt/notesSlides/notesSlide153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8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29.xml"/>
  <Override ContentType="application/vnd.openxmlformats-officedocument.presentationml.notesSlide+xml" PartName="/ppt/notesSlides/notesSlide180.xml"/>
  <Override ContentType="application/vnd.openxmlformats-officedocument.presentationml.notesSlide+xml" PartName="/ppt/notesSlides/notesSlide17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210.xml"/>
  <Override ContentType="application/vnd.openxmlformats-officedocument.presentationml.notesSlide+xml" PartName="/ppt/notesSlides/notesSlide129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44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57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16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87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225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24.xml"/>
  <Override ContentType="application/vnd.openxmlformats-officedocument.presentationml.notesSlide+xml" PartName="/ppt/notesSlides/notesSlide213.xml"/>
  <Override ContentType="application/vnd.openxmlformats-officedocument.presentationml.notesSlide+xml" PartName="/ppt/notesSlides/notesSlide223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177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1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0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152.xml"/>
  <Override ContentType="application/vnd.openxmlformats-officedocument.presentationml.notesSlide+xml" PartName="/ppt/notesSlides/notesSlide195.xml"/>
  <Override ContentType="application/vnd.openxmlformats-officedocument.presentationml.notesSlide+xml" PartName="/ppt/notesSlides/notesSlide183.xml"/>
  <Override ContentType="application/vnd.openxmlformats-officedocument.presentationml.notesSlide+xml" PartName="/ppt/notesSlides/notesSlide217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118.xml"/>
  <Override ContentType="application/vnd.openxmlformats-officedocument.presentationml.notesSlide+xml" PartName="/ppt/notesSlides/notesSlide167.xml"/>
  <Override ContentType="application/vnd.openxmlformats-officedocument.presentationml.notesSlide+xml" PartName="/ppt/notesSlides/notesSlide140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149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39.xml"/>
  <Override ContentType="application/vnd.openxmlformats-officedocument.presentationml.notesSlide+xml" PartName="/ppt/notesSlides/notesSlide228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5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199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90.xml"/>
  <Override ContentType="application/vnd.openxmlformats-officedocument.presentationml.notesSlide+xml" PartName="/ppt/notesSlides/notesSlide218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3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73.xml"/>
  <Override ContentType="application/vnd.openxmlformats-officedocument.presentationml.notesSlide+xml" PartName="/ppt/notesSlides/notesSlide128.xml"/>
  <Override ContentType="application/vnd.openxmlformats-officedocument.presentationml.notesSlide+xml" PartName="/ppt/notesSlides/notesSlide224.xml"/>
  <Override ContentType="application/vnd.openxmlformats-officedocument.presentationml.notesSlide+xml" PartName="/ppt/notesSlides/notesSlide162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45.xml"/>
  <Override ContentType="application/vnd.openxmlformats-officedocument.presentationml.notesSlide+xml" PartName="/ppt/notesSlides/notesSlide207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88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86.xml"/>
  <Override ContentType="application/vnd.openxmlformats-officedocument.presentationml.notesSlide+xml" PartName="/ppt/notesSlides/notesSlide143.xml"/>
  <Override ContentType="application/vnd.openxmlformats-officedocument.presentationml.notesSlide+xml" PartName="/ppt/notesSlides/notesSlide151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94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119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166.xml"/>
  <Override ContentType="application/vnd.openxmlformats-officedocument.presentationml.notesSlide+xml" PartName="/ppt/notesSlides/notesSlide182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78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135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20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123.xml"/>
  <Override ContentType="application/vnd.openxmlformats-officedocument.presentationml.notesSlide+xml" PartName="/ppt/notesSlides/notesSlide171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16.xml"/>
  <Override ContentType="application/vnd.openxmlformats-officedocument.presentationml.notesSlide+xml" PartName="/ppt/notesSlides/notesSlide227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138.xml"/>
  <Override ContentType="application/vnd.openxmlformats-officedocument.presentationml.notesSlide+xml" PartName="/ppt/notesSlides/notesSlide163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98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155.xml"/>
  <Override ContentType="application/vnd.openxmlformats-officedocument.presentationml.notesSlide+xml" PartName="/ppt/notesSlides/notesSlide189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46.xml"/>
  <Override ContentType="application/vnd.openxmlformats-officedocument.presentationml.notesSlide+xml" PartName="/ppt/notesSlides/notesSlide21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0.xml"/>
  <Override ContentType="application/vnd.openxmlformats-officedocument.presentationml.notesSlide+xml" PartName="/ppt/notesSlides/notesSlide201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131.xml"/>
  <Override ContentType="application/vnd.openxmlformats-officedocument.presentationml.notesSlide+xml" PartName="/ppt/notesSlides/notesSlide127.xml"/>
  <Override ContentType="application/vnd.openxmlformats-officedocument.presentationml.notesSlide+xml" PartName="/ppt/notesSlides/notesSlide191.xml"/>
  <Override ContentType="application/vnd.openxmlformats-officedocument.presentationml.notesSlide+xml" PartName="/ppt/notesSlides/notesSlide20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174.xml"/>
  <Override ContentType="application/vnd.openxmlformats-officedocument.presentationml.notesSlide+xml" PartName="/ppt/notesSlides/notesSlide212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193.xml"/>
  <Override ContentType="application/vnd.openxmlformats-officedocument.presentationml.notesSlide+xml" PartName="/ppt/notesSlides/notesSlide150.xml"/>
  <Override ContentType="application/vnd.openxmlformats-officedocument.presentationml.notesSlide+xml" PartName="/ppt/notesSlides/notesSlide142.xml"/>
  <Override ContentType="application/vnd.openxmlformats-officedocument.presentationml.notesSlide+xml" PartName="/ppt/notesSlides/notesSlide116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59.xml"/>
  <Override ContentType="application/vnd.openxmlformats-officedocument.presentationml.notesSlide+xml" PartName="/ppt/notesSlides/notesSlide185.xml"/>
  <Override ContentType="application/vnd.openxmlformats-officedocument.presentationml.notesSlide+xml" PartName="/ppt/notesSlides/notesSlide215.xml"/>
  <Override ContentType="application/vnd.openxmlformats-officedocument.presentationml.notesSlide+xml" PartName="/ppt/notesSlides/notesSlide126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69.xml"/>
  <Override ContentType="application/vnd.openxmlformats-officedocument.presentationml.notesSlide+xml" PartName="/ppt/notesSlides/notesSlide205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60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79.xml"/>
  <Override ContentType="application/vnd.openxmlformats-officedocument.presentationml.notesSlide+xml" PartName="/ppt/notesSlides/notesSlide165.xml"/>
  <Override ContentType="application/vnd.openxmlformats-officedocument.presentationml.notesSlide+xml" PartName="/ppt/notesSlides/notesSlide122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170.xml"/>
  <Override ContentType="application/vnd.openxmlformats-officedocument.presentationml.notesSlide+xml" PartName="/ppt/notesSlides/notesSlide197.xml"/>
  <Override ContentType="application/vnd.openxmlformats-officedocument.presentationml.notesSlide+xml" PartName="/ppt/notesSlides/notesSlide221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154.xml"/>
  <Override ContentType="application/vnd.openxmlformats-officedocument.presentationml.notesSlide+xml" PartName="/ppt/notesSlides/notesSlide136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226.xml"/>
  <Override ContentType="application/vnd.openxmlformats-officedocument.presentationml.notesSlide+xml" PartName="/ppt/notesSlides/notesSlide200.xml"/>
  <Override ContentType="application/vnd.openxmlformats-officedocument.presentationml.notesSlide+xml" PartName="/ppt/notesSlides/notesSlide181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09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1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164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2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211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132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9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15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158.xml"/>
  <Override ContentType="application/vnd.openxmlformats-officedocument.presentationml.notesSlide+xml" PartName="/ppt/notesSlides/notesSlide175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1.xml"/>
  <Override ContentType="application/vnd.openxmlformats-officedocument.presentationml.slide+xml" PartName="/ppt/slides/slide164.xml"/>
  <Override ContentType="application/vnd.openxmlformats-officedocument.presentationml.slide+xml" PartName="/ppt/slides/slide43.xml"/>
  <Override ContentType="application/vnd.openxmlformats-officedocument.presentationml.slide+xml" PartName="/ppt/slides/slide199.xml"/>
  <Override ContentType="application/vnd.openxmlformats-officedocument.presentationml.slide+xml" PartName="/ppt/slides/slide210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202.xml"/>
  <Override ContentType="application/vnd.openxmlformats-officedocument.presentationml.slide+xml" PartName="/ppt/slides/slide105.xml"/>
  <Override ContentType="application/vnd.openxmlformats-officedocument.presentationml.slide+xml" PartName="/ppt/slides/slide148.xml"/>
  <Override ContentType="application/vnd.openxmlformats-officedocument.presentationml.slide+xml" PartName="/ppt/slides/slide172.xml"/>
  <Override ContentType="application/vnd.openxmlformats-officedocument.presentationml.slide+xml" PartName="/ppt/slides/slide19.xml"/>
  <Override ContentType="application/vnd.openxmlformats-officedocument.presentationml.slide+xml" PartName="/ppt/slides/slide5.xml"/>
  <Override ContentType="application/vnd.openxmlformats-officedocument.presentationml.slide+xml" PartName="/ppt/slides/slide51.xml"/>
  <Override ContentType="application/vnd.openxmlformats-officedocument.presentationml.slide+xml" PartName="/ppt/slides/slide113.xml"/>
  <Override ContentType="application/vnd.openxmlformats-officedocument.presentationml.slide+xml" PartName="/ppt/slides/slide94.xml"/>
  <Override ContentType="application/vnd.openxmlformats-officedocument.presentationml.slide+xml" PartName="/ppt/slides/slide156.xml"/>
  <Override ContentType="application/vnd.openxmlformats-officedocument.presentationml.slide+xml" PartName="/ppt/slides/slide217.xml"/>
  <Override ContentType="application/vnd.openxmlformats-officedocument.presentationml.slide+xml" PartName="/ppt/slides/slide71.xml"/>
  <Override ContentType="application/vnd.openxmlformats-officedocument.presentationml.slide+xml" PartName="/ppt/slides/slide179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229.xml"/>
  <Override ContentType="application/vnd.openxmlformats-officedocument.presentationml.slide+xml" PartName="/ppt/slides/slide136.xml"/>
  <Override ContentType="application/vnd.openxmlformats-officedocument.presentationml.slide+xml" PartName="/ppt/slides/slide184.xml"/>
  <Override ContentType="application/vnd.openxmlformats-officedocument.presentationml.slide+xml" PartName="/ppt/slides/slide141.xml"/>
  <Override ContentType="application/vnd.openxmlformats-officedocument.presentationml.slide+xml" PartName="/ppt/slides/slide82.xml"/>
  <Override ContentType="application/vnd.openxmlformats-officedocument.presentationml.slide+xml" PartName="/ppt/slides/slide9.xml"/>
  <Override ContentType="application/vnd.openxmlformats-officedocument.presentationml.slide+xml" PartName="/ppt/slides/slide168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187.xml"/>
  <Override ContentType="application/vnd.openxmlformats-officedocument.presentationml.slide+xml" PartName="/ppt/slides/slide98.xml"/>
  <Override ContentType="application/vnd.openxmlformats-officedocument.presentationml.slide+xml" PartName="/ppt/slides/slide152.xml"/>
  <Override ContentType="application/vnd.openxmlformats-officedocument.presentationml.slide+xml" PartName="/ppt/slides/slide125.xml"/>
  <Override ContentType="application/vnd.openxmlformats-officedocument.presentationml.slide+xml" PartName="/ppt/slides/slide20.xml"/>
  <Override ContentType="application/vnd.openxmlformats-officedocument.presentationml.slide+xml" PartName="/ppt/slides/slide161.xml"/>
  <Override ContentType="application/vnd.openxmlformats-officedocument.presentationml.slide+xml" PartName="/ppt/slides/slide214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206.xml"/>
  <Override ContentType="application/vnd.openxmlformats-officedocument.presentationml.slide+xml" PartName="/ppt/slides/slide55.xml"/>
  <Override ContentType="application/vnd.openxmlformats-officedocument.presentationml.slide+xml" PartName="/ppt/slides/slide195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129.xml"/>
  <Override ContentType="application/vnd.openxmlformats-officedocument.presentationml.slide+xml" PartName="/ppt/slides/slide63.xml"/>
  <Override ContentType="application/vnd.openxmlformats-officedocument.presentationml.slide+xml" PartName="/ppt/slides/slide159.xml"/>
  <Override ContentType="application/vnd.openxmlformats-officedocument.presentationml.slide+xml" PartName="/ppt/slides/slide101.xml"/>
  <Override ContentType="application/vnd.openxmlformats-officedocument.presentationml.slide+xml" PartName="/ppt/slides/slide116.xml"/>
  <Override ContentType="application/vnd.openxmlformats-officedocument.presentationml.slide+xml" PartName="/ppt/slides/slide144.xml"/>
  <Override ContentType="application/vnd.openxmlformats-officedocument.presentationml.slide+xml" PartName="/ppt/slides/slide133.xml"/>
  <Override ContentType="application/vnd.openxmlformats-officedocument.presentationml.slide+xml" PartName="/ppt/slides/slide9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176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225.xml"/>
  <Override ContentType="application/vnd.openxmlformats-officedocument.presentationml.slide+xml" PartName="/ppt/slides/slide180.xml"/>
  <Override ContentType="application/vnd.openxmlformats-officedocument.presentationml.slide+xml" PartName="/ppt/slides/slide18.xml"/>
  <Override ContentType="application/vnd.openxmlformats-officedocument.presentationml.slide+xml" PartName="/ppt/slides/slide201.xml"/>
  <Override ContentType="application/vnd.openxmlformats-officedocument.presentationml.slide+xml" PartName="/ppt/slides/slide52.xml"/>
  <Override ContentType="application/vnd.openxmlformats-officedocument.presentationml.slide+xml" PartName="/ppt/slides/slide95.xml"/>
  <Override ContentType="application/vnd.openxmlformats-officedocument.presentationml.slide+xml" PartName="/ppt/slides/slide181.xml"/>
  <Override ContentType="application/vnd.openxmlformats-officedocument.presentationml.slide+xml" PartName="/ppt/slides/slide157.xml"/>
  <Override ContentType="application/vnd.openxmlformats-officedocument.presentationml.slide+xml" PartName="/ppt/slides/slide211.xml"/>
  <Override ContentType="application/vnd.openxmlformats-officedocument.presentationml.slide+xml" PartName="/ppt/slides/slide77.xml"/>
  <Override ContentType="application/vnd.openxmlformats-officedocument.presentationml.slide+xml" PartName="/ppt/slides/slide165.xml"/>
  <Override ContentType="application/vnd.openxmlformats-officedocument.presentationml.slide+xml" PartName="/ppt/slides/slide34.xml"/>
  <Override ContentType="application/vnd.openxmlformats-officedocument.presentationml.slide+xml" PartName="/ppt/slides/slide122.xml"/>
  <Override ContentType="application/vnd.openxmlformats-officedocument.presentationml.slide+xml" PartName="/ppt/slides/slide147.xml"/>
  <Override ContentType="application/vnd.openxmlformats-officedocument.presentationml.slide+xml" PartName="/ppt/slides/slide191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137.xml"/>
  <Override ContentType="application/vnd.openxmlformats-officedocument.presentationml.slide+xml" PartName="/ppt/slides/slide110.xml"/>
  <Override ContentType="application/vnd.openxmlformats-officedocument.presentationml.slide+xml" PartName="/ppt/slides/slide153.xml"/>
  <Override ContentType="application/vnd.openxmlformats-officedocument.presentationml.slide+xml" PartName="/ppt/slides/slide67.xml"/>
  <Override ContentType="application/vnd.openxmlformats-officedocument.presentationml.slide+xml" PartName="/ppt/slides/slide196.xml"/>
  <Override ContentType="application/vnd.openxmlformats-officedocument.presentationml.slide+xml" PartName="/ppt/slides/slide171.xml"/>
  <Override ContentType="application/vnd.openxmlformats-officedocument.presentationml.slide+xml" PartName="/ppt/slides/slide49.xml"/>
  <Override ContentType="application/vnd.openxmlformats-officedocument.presentationml.slide+xml" PartName="/ppt/slides/slide216.xml"/>
  <Override ContentType="application/vnd.openxmlformats-officedocument.presentationml.slide+xml" PartName="/ppt/slides/slide83.xml"/>
  <Override ContentType="application/vnd.openxmlformats-officedocument.presentationml.slide+xml" PartName="/ppt/slides/slide6.xml"/>
  <Override ContentType="application/vnd.openxmlformats-officedocument.presentationml.slide+xml" PartName="/ppt/slides/slide119.xml"/>
  <Override ContentType="application/vnd.openxmlformats-officedocument.presentationml.slide+xml" PartName="/ppt/slides/slide40.xml"/>
  <Override ContentType="application/vnd.openxmlformats-officedocument.presentationml.slide+xml" PartName="/ppt/slides/slide221.xml"/>
  <Override ContentType="application/vnd.openxmlformats-officedocument.presentationml.slide+xml" PartName="/ppt/slides/slide73.xml"/>
  <Override ContentType="application/vnd.openxmlformats-officedocument.presentationml.slide+xml" PartName="/ppt/slides/slide169.xml"/>
  <Override ContentType="application/vnd.openxmlformats-officedocument.presentationml.slide+xml" PartName="/ppt/slides/slide30.xml"/>
  <Override ContentType="application/vnd.openxmlformats-officedocument.presentationml.slide+xml" PartName="/ppt/slides/slide126.xml"/>
  <Override ContentType="application/vnd.openxmlformats-officedocument.presentationml.slide+xml" PartName="/ppt/slides/slide186.xml"/>
  <Override ContentType="application/vnd.openxmlformats-officedocument.presentationml.slide+xml" PartName="/ppt/slides/slide215.xml"/>
  <Override ContentType="application/vnd.openxmlformats-officedocument.presentationml.slide+xml" PartName="/ppt/slides/slide109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222.xml"/>
  <Override ContentType="application/vnd.openxmlformats-officedocument.presentationml.slide+xml" PartName="/ppt/slides/slide205.xml"/>
  <Override ContentType="application/vnd.openxmlformats-officedocument.presentationml.slide+xml" PartName="/ppt/slides/slide160.xml"/>
  <Override ContentType="application/vnd.openxmlformats-officedocument.presentationml.slide+xml" PartName="/ppt/slides/slide100.xml"/>
  <Override ContentType="application/vnd.openxmlformats-officedocument.presentationml.slide+xml" PartName="/ppt/slides/slide90.xml"/>
  <Override ContentType="application/vnd.openxmlformats-officedocument.presentationml.slide+xml" PartName="/ppt/slides/slide143.xml"/>
  <Override ContentType="application/vnd.openxmlformats-officedocument.presentationml.slide+xml" PartName="/ppt/slides/slide132.xml"/>
  <Override ContentType="application/vnd.openxmlformats-officedocument.presentationml.slide+xml" PartName="/ppt/slides/slide62.xml"/>
  <Override ContentType="application/vnd.openxmlformats-officedocument.presentationml.slide+xml" PartName="/ppt/slides/slide175.xml"/>
  <Override ContentType="application/vnd.openxmlformats-officedocument.presentationml.slide+xml" PartName="/ppt/slides/slide1.xml"/>
  <Override ContentType="application/vnd.openxmlformats-officedocument.presentationml.slide+xml" PartName="/ppt/slides/slide192.xml"/>
  <Override ContentType="application/vnd.openxmlformats-officedocument.presentationml.slide+xml" PartName="/ppt/slides/slide45.xml"/>
  <Override ContentType="application/vnd.openxmlformats-officedocument.presentationml.slide+xml" PartName="/ppt/slides/slide226.xml"/>
  <Override ContentType="application/vnd.openxmlformats-officedocument.presentationml.slide+xml" PartName="/ppt/slides/slide28.xml"/>
  <Override ContentType="application/vnd.openxmlformats-officedocument.presentationml.slide+xml" PartName="/ppt/slides/slide209.xml"/>
  <Override ContentType="application/vnd.openxmlformats-officedocument.presentationml.slide+xml" PartName="/ppt/slides/slide200.xml"/>
  <Override ContentType="application/vnd.openxmlformats-officedocument.presentationml.slide+xml" PartName="/ppt/slides/slide88.xml"/>
  <Override ContentType="application/vnd.openxmlformats-officedocument.presentationml.slide+xml" PartName="/ppt/slides/slide158.xml"/>
  <Override ContentType="application/vnd.openxmlformats-officedocument.presentationml.slide+xml" PartName="/ppt/slides/slide115.xml"/>
  <Override ContentType="application/vnd.openxmlformats-officedocument.presentationml.slide+xml" PartName="/ppt/slides/slide3.xml"/>
  <Override ContentType="application/vnd.openxmlformats-officedocument.presentationml.slide+xml" PartName="/ppt/slides/slide182.xml"/>
  <Override ContentType="application/vnd.openxmlformats-officedocument.presentationml.slide+xml" PartName="/ppt/slides/slide17.xml"/>
  <Override ContentType="application/vnd.openxmlformats-officedocument.presentationml.slide+xml" PartName="/ppt/slides/slide138.xml"/>
  <Override ContentType="application/vnd.openxmlformats-officedocument.presentationml.slide+xml" PartName="/ppt/slides/slide25.xml"/>
  <Override ContentType="application/vnd.openxmlformats-officedocument.presentationml.slide+xml" PartName="/ppt/slides/slide174.xml"/>
  <Override ContentType="application/vnd.openxmlformats-officedocument.presentationml.slide+xml" PartName="/ppt/slides/slide190.xml"/>
  <Override ContentType="application/vnd.openxmlformats-officedocument.presentationml.slide+xml" PartName="/ppt/slides/slide227.xml"/>
  <Override ContentType="application/vnd.openxmlformats-officedocument.presentationml.slide+xml" PartName="/ppt/slides/slide33.xml"/>
  <Override ContentType="application/vnd.openxmlformats-officedocument.presentationml.slide+xml" PartName="/ppt/slides/slide219.xml"/>
  <Override ContentType="application/vnd.openxmlformats-officedocument.presentationml.slide+xml" PartName="/ppt/slides/slide68.xml"/>
  <Override ContentType="application/vnd.openxmlformats-officedocument.presentationml.slide+xml" PartName="/ppt/slides/slide170.xml"/>
  <Override ContentType="application/vnd.openxmlformats-officedocument.presentationml.slide+xml" PartName="/ppt/slides/slide204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123.xml"/>
  <Override ContentType="application/vnd.openxmlformats-officedocument.presentationml.slide+xml" PartName="/ppt/slides/slide220.xml"/>
  <Override ContentType="application/vnd.openxmlformats-officedocument.presentationml.slide+xml" PartName="/ppt/slides/slide166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4.xml"/>
  <Override ContentType="application/vnd.openxmlformats-officedocument.presentationml.slide+xml" PartName="/ppt/slides/slide197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3.xml"/>
  <Override ContentType="application/vnd.openxmlformats-officedocument.presentationml.slide+xml" PartName="/ppt/slides/slide22.xml"/>
  <Override ContentType="application/vnd.openxmlformats-officedocument.presentationml.slide+xml" PartName="/ppt/slides/slide185.xml"/>
  <Override ContentType="application/vnd.openxmlformats-officedocument.presentationml.slide+xml" PartName="/ppt/slides/slide65.xml"/>
  <Override ContentType="application/vnd.openxmlformats-officedocument.presentationml.slide+xml" PartName="/ppt/slides/slide118.xml"/>
  <Override ContentType="application/vnd.openxmlformats-officedocument.presentationml.slide+xml" PartName="/ppt/slides/slide142.xml"/>
  <Override ContentType="application/vnd.openxmlformats-officedocument.presentationml.slide+xml" PartName="/ppt/slides/slide72.xml"/>
  <Override ContentType="application/vnd.openxmlformats-officedocument.presentationml.slide+xml" PartName="/ppt/slides/slide135.xml"/>
  <Override ContentType="application/vnd.openxmlformats-officedocument.presentationml.slide+xml" PartName="/ppt/slides/slide178.xml"/>
  <Override ContentType="application/vnd.openxmlformats-officedocument.presentationml.slide+xml" PartName="/ppt/slides/slide29.xml"/>
  <Override ContentType="application/vnd.openxmlformats-officedocument.presentationml.slide+xml" PartName="/ppt/slides/slide212.xml"/>
  <Override ContentType="application/vnd.openxmlformats-officedocument.presentationml.slide+xml" PartName="/ppt/slides/slide76.xml"/>
  <Override ContentType="application/vnd.openxmlformats-officedocument.presentationml.slide+xml" PartName="/ppt/slides/slide131.xml"/>
  <Override ContentType="application/vnd.openxmlformats-officedocument.presentationml.slide+xml" PartName="/ppt/slides/slide93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114.xml"/>
  <Override ContentType="application/vnd.openxmlformats-officedocument.presentationml.slide+xml" PartName="/ppt/slides/slide163.xml"/>
  <Override ContentType="application/vnd.openxmlformats-officedocument.presentationml.slide+xml" PartName="/ppt/slides/slide127.xml"/>
  <Override ContentType="application/vnd.openxmlformats-officedocument.presentationml.slide+xml" PartName="/ppt/slides/slide146.xml"/>
  <Override ContentType="application/vnd.openxmlformats-officedocument.presentationml.slide+xml" PartName="/ppt/slides/slide150.xml"/>
  <Override ContentType="application/vnd.openxmlformats-officedocument.presentationml.slide+xml" PartName="/ppt/slides/slide189.xml"/>
  <Override ContentType="application/vnd.openxmlformats-officedocument.presentationml.slide+xml" PartName="/ppt/slides/slide120.xml"/>
  <Override ContentType="application/vnd.openxmlformats-officedocument.presentationml.slide+xml" PartName="/ppt/slides/slide87.xml"/>
  <Override ContentType="application/vnd.openxmlformats-officedocument.presentationml.slide+xml" PartName="/ppt/slides/slide57.xml"/>
  <Override ContentType="application/vnd.openxmlformats-officedocument.presentationml.slide+xml" PartName="/ppt/slides/slide44.xml"/>
  <Override ContentType="application/vnd.openxmlformats-officedocument.presentationml.slide+xml" PartName="/ppt/slides/slide193.xml"/>
  <Override ContentType="application/vnd.openxmlformats-officedocument.presentationml.slide+xml" PartName="/ppt/slides/slide208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228.xml"/>
  <Override ContentType="application/vnd.openxmlformats-officedocument.presentationml.slide+xml" PartName="/ppt/slides/slide139.xml"/>
  <Override ContentType="application/vnd.openxmlformats-officedocument.presentationml.slide+xml" PartName="/ppt/slides/slide60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198.xml"/>
  <Override ContentType="application/vnd.openxmlformats-officedocument.presentationml.slide+xml" PartName="/ppt/slides/slide15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218.xml"/>
  <Override ContentType="application/vnd.openxmlformats-officedocument.presentationml.slide+xml" PartName="/ppt/slides/slide130.xml"/>
  <Override ContentType="application/vnd.openxmlformats-officedocument.presentationml.slide+xml" PartName="/ppt/slides/slide173.xml"/>
  <Override ContentType="application/vnd.openxmlformats-officedocument.presentationml.slide+xml" PartName="/ppt/slides/slide16.xml"/>
  <Override ContentType="application/vnd.openxmlformats-officedocument.presentationml.slide+xml" PartName="/ppt/slides/slide97.xml"/>
  <Override ContentType="application/vnd.openxmlformats-officedocument.presentationml.slide+xml" PartName="/ppt/slides/slide140.xml"/>
  <Override ContentType="application/vnd.openxmlformats-officedocument.presentationml.slide+xml" PartName="/ppt/slides/slide11.xml"/>
  <Override ContentType="application/vnd.openxmlformats-officedocument.presentationml.slide+xml" PartName="/ppt/slides/slide183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149.xml"/>
  <Override ContentType="application/vnd.openxmlformats-officedocument.presentationml.slide+xml" PartName="/ppt/slides/slide203.xml"/>
  <Override ContentType="application/vnd.openxmlformats-officedocument.presentationml.slide+xml" PartName="/ppt/slides/slide124.xml"/>
  <Override ContentType="application/vnd.openxmlformats-officedocument.presentationml.slide+xml" PartName="/ppt/slides/slide106.xml"/>
  <Override ContentType="application/vnd.openxmlformats-officedocument.presentationml.slide+xml" PartName="/ppt/slides/slide167.xml"/>
  <Override ContentType="application/vnd.openxmlformats-officedocument.presentationml.slide+xml" PartName="/ppt/slides/slide70.xml"/>
  <Override ContentType="application/vnd.openxmlformats-officedocument.presentationml.slide+xml" PartName="/ppt/slides/slide194.xml"/>
  <Override ContentType="application/vnd.openxmlformats-officedocument.presentationml.slide+xml" PartName="/ppt/slides/slide151.xml"/>
  <Override ContentType="application/vnd.openxmlformats-officedocument.presentationml.slide+xml" PartName="/ppt/slides/slide177.xml"/>
  <Override ContentType="application/vnd.openxmlformats-officedocument.presentationml.slide+xml" PartName="/ppt/slides/slide134.xml"/>
  <Override ContentType="application/vnd.openxmlformats-officedocument.presentationml.slide+xml" PartName="/ppt/slides/slide207.xml"/>
  <Override ContentType="application/vnd.openxmlformats-officedocument.presentationml.slide+xml" PartName="/ppt/slides/slide224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8.xml"/>
  <Override ContentType="application/vnd.openxmlformats-officedocument.presentationml.slide+xml" PartName="/ppt/slides/slide117.xml"/>
  <Override ContentType="application/vnd.openxmlformats-officedocument.presentationml.slide+xml" PartName="/ppt/slides/slide145.xml"/>
  <Override ContentType="application/vnd.openxmlformats-officedocument.presentationml.slide+xml" PartName="/ppt/slides/slide188.xml"/>
  <Override ContentType="application/vnd.openxmlformats-officedocument.presentationml.slide+xml" PartName="/ppt/slides/slide162.xml"/>
  <Override ContentType="application/vnd.openxmlformats-officedocument.presentationml.slide+xml" PartName="/ppt/slides/slide32.xml"/>
  <Override ContentType="application/vnd.openxmlformats-officedocument.presentationml.slide+xml" PartName="/ppt/slides/slide75.xml"/>
  <Override ContentType="application/vnd.openxmlformats-officedocument.presentationml.slide+xml" PartName="/ppt/slides/slide213.xml"/>
  <Override ContentType="application/vnd.openxmlformats-officedocument.presentationml.slide+xml" PartName="/ppt/slides/slide58.xml"/>
  <Override ContentType="application/vnd.openxmlformats-officedocument.presentationml.slide+xml" PartName="/ppt/slides/slide15.xml"/>
  <Override ContentType="application/vnd.openxmlformats-officedocument.presentationml.slide+xml" PartName="/ppt/slides/slide230.xml"/>
  <Override ContentType="application/vnd.openxmlformats-officedocument.presentationml.slide+xml" PartName="/ppt/slides/slide128.xml"/>
  <Override ContentType="application/vnd.openxmlformats-officedocument.presentationml.slide+xml" PartName="/ppt/slides/slide92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  <p:sldId id="354" r:id="rId104"/>
    <p:sldId id="355" r:id="rId105"/>
    <p:sldId id="356" r:id="rId106"/>
    <p:sldId id="357" r:id="rId107"/>
    <p:sldId id="358" r:id="rId108"/>
    <p:sldId id="359" r:id="rId109"/>
    <p:sldId id="360" r:id="rId110"/>
    <p:sldId id="361" r:id="rId111"/>
    <p:sldId id="362" r:id="rId112"/>
    <p:sldId id="363" r:id="rId113"/>
    <p:sldId id="364" r:id="rId114"/>
    <p:sldId id="365" r:id="rId115"/>
    <p:sldId id="366" r:id="rId116"/>
    <p:sldId id="367" r:id="rId117"/>
    <p:sldId id="368" r:id="rId118"/>
    <p:sldId id="369" r:id="rId119"/>
    <p:sldId id="370" r:id="rId120"/>
    <p:sldId id="371" r:id="rId121"/>
    <p:sldId id="372" r:id="rId122"/>
    <p:sldId id="373" r:id="rId123"/>
    <p:sldId id="374" r:id="rId124"/>
    <p:sldId id="375" r:id="rId125"/>
    <p:sldId id="376" r:id="rId126"/>
    <p:sldId id="377" r:id="rId127"/>
    <p:sldId id="378" r:id="rId128"/>
    <p:sldId id="379" r:id="rId129"/>
    <p:sldId id="380" r:id="rId130"/>
    <p:sldId id="381" r:id="rId131"/>
    <p:sldId id="382" r:id="rId132"/>
    <p:sldId id="383" r:id="rId133"/>
    <p:sldId id="384" r:id="rId134"/>
    <p:sldId id="385" r:id="rId135"/>
    <p:sldId id="386" r:id="rId136"/>
    <p:sldId id="387" r:id="rId137"/>
    <p:sldId id="388" r:id="rId138"/>
    <p:sldId id="389" r:id="rId139"/>
    <p:sldId id="390" r:id="rId140"/>
    <p:sldId id="391" r:id="rId141"/>
    <p:sldId id="392" r:id="rId142"/>
    <p:sldId id="393" r:id="rId143"/>
    <p:sldId id="394" r:id="rId144"/>
    <p:sldId id="395" r:id="rId145"/>
    <p:sldId id="396" r:id="rId146"/>
    <p:sldId id="397" r:id="rId147"/>
    <p:sldId id="398" r:id="rId148"/>
    <p:sldId id="399" r:id="rId149"/>
    <p:sldId id="400" r:id="rId150"/>
    <p:sldId id="401" r:id="rId151"/>
    <p:sldId id="402" r:id="rId152"/>
    <p:sldId id="403" r:id="rId153"/>
    <p:sldId id="404" r:id="rId154"/>
    <p:sldId id="405" r:id="rId155"/>
    <p:sldId id="406" r:id="rId156"/>
    <p:sldId id="407" r:id="rId157"/>
    <p:sldId id="408" r:id="rId158"/>
    <p:sldId id="409" r:id="rId159"/>
    <p:sldId id="410" r:id="rId160"/>
    <p:sldId id="411" r:id="rId161"/>
    <p:sldId id="412" r:id="rId162"/>
    <p:sldId id="413" r:id="rId163"/>
    <p:sldId id="414" r:id="rId164"/>
    <p:sldId id="415" r:id="rId165"/>
    <p:sldId id="416" r:id="rId166"/>
    <p:sldId id="417" r:id="rId167"/>
    <p:sldId id="418" r:id="rId168"/>
    <p:sldId id="419" r:id="rId169"/>
    <p:sldId id="420" r:id="rId170"/>
    <p:sldId id="421" r:id="rId171"/>
    <p:sldId id="422" r:id="rId172"/>
    <p:sldId id="423" r:id="rId173"/>
    <p:sldId id="424" r:id="rId174"/>
    <p:sldId id="425" r:id="rId175"/>
    <p:sldId id="426" r:id="rId176"/>
    <p:sldId id="427" r:id="rId177"/>
    <p:sldId id="428" r:id="rId178"/>
    <p:sldId id="429" r:id="rId179"/>
    <p:sldId id="430" r:id="rId180"/>
    <p:sldId id="431" r:id="rId181"/>
    <p:sldId id="432" r:id="rId182"/>
    <p:sldId id="433" r:id="rId183"/>
    <p:sldId id="434" r:id="rId184"/>
    <p:sldId id="435" r:id="rId185"/>
    <p:sldId id="436" r:id="rId186"/>
    <p:sldId id="437" r:id="rId187"/>
    <p:sldId id="438" r:id="rId188"/>
    <p:sldId id="439" r:id="rId189"/>
    <p:sldId id="440" r:id="rId190"/>
    <p:sldId id="441" r:id="rId191"/>
    <p:sldId id="442" r:id="rId192"/>
    <p:sldId id="443" r:id="rId193"/>
    <p:sldId id="444" r:id="rId194"/>
    <p:sldId id="445" r:id="rId195"/>
    <p:sldId id="446" r:id="rId196"/>
    <p:sldId id="447" r:id="rId197"/>
    <p:sldId id="448" r:id="rId198"/>
    <p:sldId id="449" r:id="rId199"/>
    <p:sldId id="450" r:id="rId200"/>
    <p:sldId id="451" r:id="rId201"/>
    <p:sldId id="452" r:id="rId202"/>
    <p:sldId id="453" r:id="rId203"/>
    <p:sldId id="454" r:id="rId204"/>
    <p:sldId id="455" r:id="rId205"/>
    <p:sldId id="456" r:id="rId206"/>
    <p:sldId id="457" r:id="rId207"/>
    <p:sldId id="458" r:id="rId208"/>
    <p:sldId id="459" r:id="rId209"/>
    <p:sldId id="460" r:id="rId210"/>
    <p:sldId id="461" r:id="rId211"/>
    <p:sldId id="462" r:id="rId212"/>
    <p:sldId id="463" r:id="rId213"/>
    <p:sldId id="464" r:id="rId214"/>
    <p:sldId id="465" r:id="rId215"/>
    <p:sldId id="466" r:id="rId216"/>
    <p:sldId id="467" r:id="rId217"/>
    <p:sldId id="468" r:id="rId218"/>
    <p:sldId id="469" r:id="rId219"/>
    <p:sldId id="470" r:id="rId220"/>
    <p:sldId id="471" r:id="rId221"/>
    <p:sldId id="472" r:id="rId222"/>
    <p:sldId id="473" r:id="rId223"/>
    <p:sldId id="474" r:id="rId224"/>
    <p:sldId id="475" r:id="rId225"/>
    <p:sldId id="476" r:id="rId226"/>
    <p:sldId id="477" r:id="rId227"/>
    <p:sldId id="478" r:id="rId228"/>
    <p:sldId id="479" r:id="rId229"/>
    <p:sldId id="480" r:id="rId230"/>
    <p:sldId id="481" r:id="rId231"/>
    <p:sldId id="482" r:id="rId232"/>
    <p:sldId id="483" r:id="rId233"/>
    <p:sldId id="484" r:id="rId234"/>
    <p:sldId id="485" r:id="rId235"/>
  </p:sldIdLst>
  <p:sldSz cy="5143500" cx="9144000"/>
  <p:notesSz cx="6858000" cy="9144000"/>
  <p:embeddedFontLst>
    <p:embeddedFont>
      <p:font typeface="Montserrat"/>
      <p:regular r:id="rId236"/>
      <p:bold r:id="rId237"/>
      <p:italic r:id="rId238"/>
      <p:boldItalic r:id="rId2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A1E0BA69-3CB1-4E1D-A45D-09754A8D1508}">
  <a:tblStyle styleId="{A1E0BA69-3CB1-4E1D-A45D-09754A8D150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190" Type="http://schemas.openxmlformats.org/officeDocument/2006/relationships/slide" Target="slides/slide18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194" Type="http://schemas.openxmlformats.org/officeDocument/2006/relationships/slide" Target="slides/slide189.xml"/><Relationship Id="rId43" Type="http://schemas.openxmlformats.org/officeDocument/2006/relationships/slide" Target="slides/slide38.xml"/><Relationship Id="rId193" Type="http://schemas.openxmlformats.org/officeDocument/2006/relationships/slide" Target="slides/slide188.xml"/><Relationship Id="rId46" Type="http://schemas.openxmlformats.org/officeDocument/2006/relationships/slide" Target="slides/slide41.xml"/><Relationship Id="rId192" Type="http://schemas.openxmlformats.org/officeDocument/2006/relationships/slide" Target="slides/slide187.xml"/><Relationship Id="rId45" Type="http://schemas.openxmlformats.org/officeDocument/2006/relationships/slide" Target="slides/slide40.xml"/><Relationship Id="rId191" Type="http://schemas.openxmlformats.org/officeDocument/2006/relationships/slide" Target="slides/slide186.xml"/><Relationship Id="rId48" Type="http://schemas.openxmlformats.org/officeDocument/2006/relationships/slide" Target="slides/slide43.xml"/><Relationship Id="rId187" Type="http://schemas.openxmlformats.org/officeDocument/2006/relationships/slide" Target="slides/slide182.xml"/><Relationship Id="rId47" Type="http://schemas.openxmlformats.org/officeDocument/2006/relationships/slide" Target="slides/slide42.xml"/><Relationship Id="rId186" Type="http://schemas.openxmlformats.org/officeDocument/2006/relationships/slide" Target="slides/slide181.xml"/><Relationship Id="rId185" Type="http://schemas.openxmlformats.org/officeDocument/2006/relationships/slide" Target="slides/slide180.xml"/><Relationship Id="rId49" Type="http://schemas.openxmlformats.org/officeDocument/2006/relationships/slide" Target="slides/slide44.xml"/><Relationship Id="rId184" Type="http://schemas.openxmlformats.org/officeDocument/2006/relationships/slide" Target="slides/slide179.xml"/><Relationship Id="rId189" Type="http://schemas.openxmlformats.org/officeDocument/2006/relationships/slide" Target="slides/slide184.xml"/><Relationship Id="rId188" Type="http://schemas.openxmlformats.org/officeDocument/2006/relationships/slide" Target="slides/slide18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183" Type="http://schemas.openxmlformats.org/officeDocument/2006/relationships/slide" Target="slides/slide178.xml"/><Relationship Id="rId32" Type="http://schemas.openxmlformats.org/officeDocument/2006/relationships/slide" Target="slides/slide27.xml"/><Relationship Id="rId182" Type="http://schemas.openxmlformats.org/officeDocument/2006/relationships/slide" Target="slides/slide177.xml"/><Relationship Id="rId35" Type="http://schemas.openxmlformats.org/officeDocument/2006/relationships/slide" Target="slides/slide30.xml"/><Relationship Id="rId181" Type="http://schemas.openxmlformats.org/officeDocument/2006/relationships/slide" Target="slides/slide176.xml"/><Relationship Id="rId34" Type="http://schemas.openxmlformats.org/officeDocument/2006/relationships/slide" Target="slides/slide29.xml"/><Relationship Id="rId180" Type="http://schemas.openxmlformats.org/officeDocument/2006/relationships/slide" Target="slides/slide175.xml"/><Relationship Id="rId37" Type="http://schemas.openxmlformats.org/officeDocument/2006/relationships/slide" Target="slides/slide32.xml"/><Relationship Id="rId176" Type="http://schemas.openxmlformats.org/officeDocument/2006/relationships/slide" Target="slides/slide171.xml"/><Relationship Id="rId36" Type="http://schemas.openxmlformats.org/officeDocument/2006/relationships/slide" Target="slides/slide31.xml"/><Relationship Id="rId175" Type="http://schemas.openxmlformats.org/officeDocument/2006/relationships/slide" Target="slides/slide170.xml"/><Relationship Id="rId39" Type="http://schemas.openxmlformats.org/officeDocument/2006/relationships/slide" Target="slides/slide34.xml"/><Relationship Id="rId174" Type="http://schemas.openxmlformats.org/officeDocument/2006/relationships/slide" Target="slides/slide169.xml"/><Relationship Id="rId38" Type="http://schemas.openxmlformats.org/officeDocument/2006/relationships/slide" Target="slides/slide33.xml"/><Relationship Id="rId173" Type="http://schemas.openxmlformats.org/officeDocument/2006/relationships/slide" Target="slides/slide168.xml"/><Relationship Id="rId179" Type="http://schemas.openxmlformats.org/officeDocument/2006/relationships/slide" Target="slides/slide174.xml"/><Relationship Id="rId178" Type="http://schemas.openxmlformats.org/officeDocument/2006/relationships/slide" Target="slides/slide173.xml"/><Relationship Id="rId177" Type="http://schemas.openxmlformats.org/officeDocument/2006/relationships/slide" Target="slides/slide172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98" Type="http://schemas.openxmlformats.org/officeDocument/2006/relationships/slide" Target="slides/slide193.xml"/><Relationship Id="rId14" Type="http://schemas.openxmlformats.org/officeDocument/2006/relationships/slide" Target="slides/slide9.xml"/><Relationship Id="rId197" Type="http://schemas.openxmlformats.org/officeDocument/2006/relationships/slide" Target="slides/slide192.xml"/><Relationship Id="rId17" Type="http://schemas.openxmlformats.org/officeDocument/2006/relationships/slide" Target="slides/slide12.xml"/><Relationship Id="rId196" Type="http://schemas.openxmlformats.org/officeDocument/2006/relationships/slide" Target="slides/slide191.xml"/><Relationship Id="rId16" Type="http://schemas.openxmlformats.org/officeDocument/2006/relationships/slide" Target="slides/slide11.xml"/><Relationship Id="rId195" Type="http://schemas.openxmlformats.org/officeDocument/2006/relationships/slide" Target="slides/slide190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199" Type="http://schemas.openxmlformats.org/officeDocument/2006/relationships/slide" Target="slides/slide194.xml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86" Type="http://schemas.openxmlformats.org/officeDocument/2006/relationships/slide" Target="slides/slide81.xml"/><Relationship Id="rId85" Type="http://schemas.openxmlformats.org/officeDocument/2006/relationships/slide" Target="slides/slide80.xml"/><Relationship Id="rId88" Type="http://schemas.openxmlformats.org/officeDocument/2006/relationships/slide" Target="slides/slide83.xml"/><Relationship Id="rId150" Type="http://schemas.openxmlformats.org/officeDocument/2006/relationships/slide" Target="slides/slide145.xml"/><Relationship Id="rId87" Type="http://schemas.openxmlformats.org/officeDocument/2006/relationships/slide" Target="slides/slide82.xml"/><Relationship Id="rId89" Type="http://schemas.openxmlformats.org/officeDocument/2006/relationships/slide" Target="slides/slide84.xml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149" Type="http://schemas.openxmlformats.org/officeDocument/2006/relationships/slide" Target="slides/slide144.xml"/><Relationship Id="rId4" Type="http://schemas.openxmlformats.org/officeDocument/2006/relationships/slideMaster" Target="slideMasters/slideMaster1.xml"/><Relationship Id="rId148" Type="http://schemas.openxmlformats.org/officeDocument/2006/relationships/slide" Target="slides/slide143.xml"/><Relationship Id="rId9" Type="http://schemas.openxmlformats.org/officeDocument/2006/relationships/slide" Target="slides/slide4.xml"/><Relationship Id="rId143" Type="http://schemas.openxmlformats.org/officeDocument/2006/relationships/slide" Target="slides/slide138.xml"/><Relationship Id="rId142" Type="http://schemas.openxmlformats.org/officeDocument/2006/relationships/slide" Target="slides/slide137.xml"/><Relationship Id="rId141" Type="http://schemas.openxmlformats.org/officeDocument/2006/relationships/slide" Target="slides/slide136.xml"/><Relationship Id="rId140" Type="http://schemas.openxmlformats.org/officeDocument/2006/relationships/slide" Target="slides/slide135.xml"/><Relationship Id="rId5" Type="http://schemas.openxmlformats.org/officeDocument/2006/relationships/notesMaster" Target="notesMasters/notesMaster1.xml"/><Relationship Id="rId147" Type="http://schemas.openxmlformats.org/officeDocument/2006/relationships/slide" Target="slides/slide142.xml"/><Relationship Id="rId6" Type="http://schemas.openxmlformats.org/officeDocument/2006/relationships/slide" Target="slides/slide1.xml"/><Relationship Id="rId146" Type="http://schemas.openxmlformats.org/officeDocument/2006/relationships/slide" Target="slides/slide141.xml"/><Relationship Id="rId7" Type="http://schemas.openxmlformats.org/officeDocument/2006/relationships/slide" Target="slides/slide2.xml"/><Relationship Id="rId145" Type="http://schemas.openxmlformats.org/officeDocument/2006/relationships/slide" Target="slides/slide140.xml"/><Relationship Id="rId8" Type="http://schemas.openxmlformats.org/officeDocument/2006/relationships/slide" Target="slides/slide3.xml"/><Relationship Id="rId144" Type="http://schemas.openxmlformats.org/officeDocument/2006/relationships/slide" Target="slides/slide139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75" Type="http://schemas.openxmlformats.org/officeDocument/2006/relationships/slide" Target="slides/slide70.xml"/><Relationship Id="rId74" Type="http://schemas.openxmlformats.org/officeDocument/2006/relationships/slide" Target="slides/slide69.xml"/><Relationship Id="rId77" Type="http://schemas.openxmlformats.org/officeDocument/2006/relationships/slide" Target="slides/slide72.xml"/><Relationship Id="rId76" Type="http://schemas.openxmlformats.org/officeDocument/2006/relationships/slide" Target="slides/slide71.xml"/><Relationship Id="rId79" Type="http://schemas.openxmlformats.org/officeDocument/2006/relationships/slide" Target="slides/slide74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139" Type="http://schemas.openxmlformats.org/officeDocument/2006/relationships/slide" Target="slides/slide134.xml"/><Relationship Id="rId138" Type="http://schemas.openxmlformats.org/officeDocument/2006/relationships/slide" Target="slides/slide133.xml"/><Relationship Id="rId137" Type="http://schemas.openxmlformats.org/officeDocument/2006/relationships/slide" Target="slides/slide132.xml"/><Relationship Id="rId132" Type="http://schemas.openxmlformats.org/officeDocument/2006/relationships/slide" Target="slides/slide127.xml"/><Relationship Id="rId131" Type="http://schemas.openxmlformats.org/officeDocument/2006/relationships/slide" Target="slides/slide126.xml"/><Relationship Id="rId130" Type="http://schemas.openxmlformats.org/officeDocument/2006/relationships/slide" Target="slides/slide125.xml"/><Relationship Id="rId136" Type="http://schemas.openxmlformats.org/officeDocument/2006/relationships/slide" Target="slides/slide131.xml"/><Relationship Id="rId135" Type="http://schemas.openxmlformats.org/officeDocument/2006/relationships/slide" Target="slides/slide130.xml"/><Relationship Id="rId134" Type="http://schemas.openxmlformats.org/officeDocument/2006/relationships/slide" Target="slides/slide129.xml"/><Relationship Id="rId133" Type="http://schemas.openxmlformats.org/officeDocument/2006/relationships/slide" Target="slides/slide128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66" Type="http://schemas.openxmlformats.org/officeDocument/2006/relationships/slide" Target="slides/slide61.xml"/><Relationship Id="rId172" Type="http://schemas.openxmlformats.org/officeDocument/2006/relationships/slide" Target="slides/slide167.xml"/><Relationship Id="rId65" Type="http://schemas.openxmlformats.org/officeDocument/2006/relationships/slide" Target="slides/slide60.xml"/><Relationship Id="rId171" Type="http://schemas.openxmlformats.org/officeDocument/2006/relationships/slide" Target="slides/slide166.xml"/><Relationship Id="rId68" Type="http://schemas.openxmlformats.org/officeDocument/2006/relationships/slide" Target="slides/slide63.xml"/><Relationship Id="rId170" Type="http://schemas.openxmlformats.org/officeDocument/2006/relationships/slide" Target="slides/slide165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165" Type="http://schemas.openxmlformats.org/officeDocument/2006/relationships/slide" Target="slides/slide160.xml"/><Relationship Id="rId69" Type="http://schemas.openxmlformats.org/officeDocument/2006/relationships/slide" Target="slides/slide64.xml"/><Relationship Id="rId164" Type="http://schemas.openxmlformats.org/officeDocument/2006/relationships/slide" Target="slides/slide159.xml"/><Relationship Id="rId163" Type="http://schemas.openxmlformats.org/officeDocument/2006/relationships/slide" Target="slides/slide158.xml"/><Relationship Id="rId162" Type="http://schemas.openxmlformats.org/officeDocument/2006/relationships/slide" Target="slides/slide157.xml"/><Relationship Id="rId169" Type="http://schemas.openxmlformats.org/officeDocument/2006/relationships/slide" Target="slides/slide164.xml"/><Relationship Id="rId168" Type="http://schemas.openxmlformats.org/officeDocument/2006/relationships/slide" Target="slides/slide163.xml"/><Relationship Id="rId167" Type="http://schemas.openxmlformats.org/officeDocument/2006/relationships/slide" Target="slides/slide162.xml"/><Relationship Id="rId166" Type="http://schemas.openxmlformats.org/officeDocument/2006/relationships/slide" Target="slides/slide161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5" Type="http://schemas.openxmlformats.org/officeDocument/2006/relationships/slide" Target="slides/slide50.xml"/><Relationship Id="rId161" Type="http://schemas.openxmlformats.org/officeDocument/2006/relationships/slide" Target="slides/slide156.xml"/><Relationship Id="rId54" Type="http://schemas.openxmlformats.org/officeDocument/2006/relationships/slide" Target="slides/slide49.xml"/><Relationship Id="rId160" Type="http://schemas.openxmlformats.org/officeDocument/2006/relationships/slide" Target="slides/slide155.xml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159" Type="http://schemas.openxmlformats.org/officeDocument/2006/relationships/slide" Target="slides/slide154.xml"/><Relationship Id="rId59" Type="http://schemas.openxmlformats.org/officeDocument/2006/relationships/slide" Target="slides/slide54.xml"/><Relationship Id="rId154" Type="http://schemas.openxmlformats.org/officeDocument/2006/relationships/slide" Target="slides/slide149.xml"/><Relationship Id="rId58" Type="http://schemas.openxmlformats.org/officeDocument/2006/relationships/slide" Target="slides/slide53.xml"/><Relationship Id="rId153" Type="http://schemas.openxmlformats.org/officeDocument/2006/relationships/slide" Target="slides/slide148.xml"/><Relationship Id="rId152" Type="http://schemas.openxmlformats.org/officeDocument/2006/relationships/slide" Target="slides/slide147.xml"/><Relationship Id="rId151" Type="http://schemas.openxmlformats.org/officeDocument/2006/relationships/slide" Target="slides/slide146.xml"/><Relationship Id="rId158" Type="http://schemas.openxmlformats.org/officeDocument/2006/relationships/slide" Target="slides/slide153.xml"/><Relationship Id="rId157" Type="http://schemas.openxmlformats.org/officeDocument/2006/relationships/slide" Target="slides/slide152.xml"/><Relationship Id="rId156" Type="http://schemas.openxmlformats.org/officeDocument/2006/relationships/slide" Target="slides/slide151.xml"/><Relationship Id="rId155" Type="http://schemas.openxmlformats.org/officeDocument/2006/relationships/slide" Target="slides/slide150.xml"/><Relationship Id="rId107" Type="http://schemas.openxmlformats.org/officeDocument/2006/relationships/slide" Target="slides/slide102.xml"/><Relationship Id="rId228" Type="http://schemas.openxmlformats.org/officeDocument/2006/relationships/slide" Target="slides/slide223.xml"/><Relationship Id="rId106" Type="http://schemas.openxmlformats.org/officeDocument/2006/relationships/slide" Target="slides/slide101.xml"/><Relationship Id="rId227" Type="http://schemas.openxmlformats.org/officeDocument/2006/relationships/slide" Target="slides/slide222.xml"/><Relationship Id="rId105" Type="http://schemas.openxmlformats.org/officeDocument/2006/relationships/slide" Target="slides/slide100.xml"/><Relationship Id="rId226" Type="http://schemas.openxmlformats.org/officeDocument/2006/relationships/slide" Target="slides/slide221.xml"/><Relationship Id="rId104" Type="http://schemas.openxmlformats.org/officeDocument/2006/relationships/slide" Target="slides/slide99.xml"/><Relationship Id="rId225" Type="http://schemas.openxmlformats.org/officeDocument/2006/relationships/slide" Target="slides/slide220.xml"/><Relationship Id="rId109" Type="http://schemas.openxmlformats.org/officeDocument/2006/relationships/slide" Target="slides/slide104.xml"/><Relationship Id="rId108" Type="http://schemas.openxmlformats.org/officeDocument/2006/relationships/slide" Target="slides/slide103.xml"/><Relationship Id="rId229" Type="http://schemas.openxmlformats.org/officeDocument/2006/relationships/slide" Target="slides/slide224.xml"/><Relationship Id="rId220" Type="http://schemas.openxmlformats.org/officeDocument/2006/relationships/slide" Target="slides/slide215.xml"/><Relationship Id="rId103" Type="http://schemas.openxmlformats.org/officeDocument/2006/relationships/slide" Target="slides/slide98.xml"/><Relationship Id="rId224" Type="http://schemas.openxmlformats.org/officeDocument/2006/relationships/slide" Target="slides/slide219.xml"/><Relationship Id="rId102" Type="http://schemas.openxmlformats.org/officeDocument/2006/relationships/slide" Target="slides/slide97.xml"/><Relationship Id="rId223" Type="http://schemas.openxmlformats.org/officeDocument/2006/relationships/slide" Target="slides/slide218.xml"/><Relationship Id="rId101" Type="http://schemas.openxmlformats.org/officeDocument/2006/relationships/slide" Target="slides/slide96.xml"/><Relationship Id="rId222" Type="http://schemas.openxmlformats.org/officeDocument/2006/relationships/slide" Target="slides/slide217.xml"/><Relationship Id="rId100" Type="http://schemas.openxmlformats.org/officeDocument/2006/relationships/slide" Target="slides/slide95.xml"/><Relationship Id="rId221" Type="http://schemas.openxmlformats.org/officeDocument/2006/relationships/slide" Target="slides/slide216.xml"/><Relationship Id="rId217" Type="http://schemas.openxmlformats.org/officeDocument/2006/relationships/slide" Target="slides/slide212.xml"/><Relationship Id="rId216" Type="http://schemas.openxmlformats.org/officeDocument/2006/relationships/slide" Target="slides/slide211.xml"/><Relationship Id="rId215" Type="http://schemas.openxmlformats.org/officeDocument/2006/relationships/slide" Target="slides/slide210.xml"/><Relationship Id="rId214" Type="http://schemas.openxmlformats.org/officeDocument/2006/relationships/slide" Target="slides/slide209.xml"/><Relationship Id="rId219" Type="http://schemas.openxmlformats.org/officeDocument/2006/relationships/slide" Target="slides/slide214.xml"/><Relationship Id="rId218" Type="http://schemas.openxmlformats.org/officeDocument/2006/relationships/slide" Target="slides/slide213.xml"/><Relationship Id="rId213" Type="http://schemas.openxmlformats.org/officeDocument/2006/relationships/slide" Target="slides/slide208.xml"/><Relationship Id="rId212" Type="http://schemas.openxmlformats.org/officeDocument/2006/relationships/slide" Target="slides/slide207.xml"/><Relationship Id="rId211" Type="http://schemas.openxmlformats.org/officeDocument/2006/relationships/slide" Target="slides/slide206.xml"/><Relationship Id="rId210" Type="http://schemas.openxmlformats.org/officeDocument/2006/relationships/slide" Target="slides/slide205.xml"/><Relationship Id="rId129" Type="http://schemas.openxmlformats.org/officeDocument/2006/relationships/slide" Target="slides/slide124.xml"/><Relationship Id="rId128" Type="http://schemas.openxmlformats.org/officeDocument/2006/relationships/slide" Target="slides/slide123.xml"/><Relationship Id="rId127" Type="http://schemas.openxmlformats.org/officeDocument/2006/relationships/slide" Target="slides/slide122.xml"/><Relationship Id="rId126" Type="http://schemas.openxmlformats.org/officeDocument/2006/relationships/slide" Target="slides/slide121.xml"/><Relationship Id="rId121" Type="http://schemas.openxmlformats.org/officeDocument/2006/relationships/slide" Target="slides/slide116.xml"/><Relationship Id="rId120" Type="http://schemas.openxmlformats.org/officeDocument/2006/relationships/slide" Target="slides/slide115.xml"/><Relationship Id="rId125" Type="http://schemas.openxmlformats.org/officeDocument/2006/relationships/slide" Target="slides/slide120.xml"/><Relationship Id="rId124" Type="http://schemas.openxmlformats.org/officeDocument/2006/relationships/slide" Target="slides/slide119.xml"/><Relationship Id="rId123" Type="http://schemas.openxmlformats.org/officeDocument/2006/relationships/slide" Target="slides/slide118.xml"/><Relationship Id="rId122" Type="http://schemas.openxmlformats.org/officeDocument/2006/relationships/slide" Target="slides/slide117.xml"/><Relationship Id="rId95" Type="http://schemas.openxmlformats.org/officeDocument/2006/relationships/slide" Target="slides/slide90.xml"/><Relationship Id="rId94" Type="http://schemas.openxmlformats.org/officeDocument/2006/relationships/slide" Target="slides/slide89.xml"/><Relationship Id="rId97" Type="http://schemas.openxmlformats.org/officeDocument/2006/relationships/slide" Target="slides/slide92.xml"/><Relationship Id="rId96" Type="http://schemas.openxmlformats.org/officeDocument/2006/relationships/slide" Target="slides/slide91.xml"/><Relationship Id="rId99" Type="http://schemas.openxmlformats.org/officeDocument/2006/relationships/slide" Target="slides/slide94.xml"/><Relationship Id="rId98" Type="http://schemas.openxmlformats.org/officeDocument/2006/relationships/slide" Target="slides/slide93.xml"/><Relationship Id="rId91" Type="http://schemas.openxmlformats.org/officeDocument/2006/relationships/slide" Target="slides/slide86.xml"/><Relationship Id="rId90" Type="http://schemas.openxmlformats.org/officeDocument/2006/relationships/slide" Target="slides/slide85.xml"/><Relationship Id="rId93" Type="http://schemas.openxmlformats.org/officeDocument/2006/relationships/slide" Target="slides/slide88.xml"/><Relationship Id="rId92" Type="http://schemas.openxmlformats.org/officeDocument/2006/relationships/slide" Target="slides/slide87.xml"/><Relationship Id="rId118" Type="http://schemas.openxmlformats.org/officeDocument/2006/relationships/slide" Target="slides/slide113.xml"/><Relationship Id="rId239" Type="http://schemas.openxmlformats.org/officeDocument/2006/relationships/font" Target="fonts/Montserrat-boldItalic.fntdata"/><Relationship Id="rId117" Type="http://schemas.openxmlformats.org/officeDocument/2006/relationships/slide" Target="slides/slide112.xml"/><Relationship Id="rId238" Type="http://schemas.openxmlformats.org/officeDocument/2006/relationships/font" Target="fonts/Montserrat-italic.fntdata"/><Relationship Id="rId116" Type="http://schemas.openxmlformats.org/officeDocument/2006/relationships/slide" Target="slides/slide111.xml"/><Relationship Id="rId237" Type="http://schemas.openxmlformats.org/officeDocument/2006/relationships/font" Target="fonts/Montserrat-bold.fntdata"/><Relationship Id="rId115" Type="http://schemas.openxmlformats.org/officeDocument/2006/relationships/slide" Target="slides/slide110.xml"/><Relationship Id="rId236" Type="http://schemas.openxmlformats.org/officeDocument/2006/relationships/font" Target="fonts/Montserrat-regular.fntdata"/><Relationship Id="rId119" Type="http://schemas.openxmlformats.org/officeDocument/2006/relationships/slide" Target="slides/slide114.xml"/><Relationship Id="rId110" Type="http://schemas.openxmlformats.org/officeDocument/2006/relationships/slide" Target="slides/slide105.xml"/><Relationship Id="rId231" Type="http://schemas.openxmlformats.org/officeDocument/2006/relationships/slide" Target="slides/slide226.xml"/><Relationship Id="rId230" Type="http://schemas.openxmlformats.org/officeDocument/2006/relationships/slide" Target="slides/slide225.xml"/><Relationship Id="rId114" Type="http://schemas.openxmlformats.org/officeDocument/2006/relationships/slide" Target="slides/slide109.xml"/><Relationship Id="rId235" Type="http://schemas.openxmlformats.org/officeDocument/2006/relationships/slide" Target="slides/slide230.xml"/><Relationship Id="rId113" Type="http://schemas.openxmlformats.org/officeDocument/2006/relationships/slide" Target="slides/slide108.xml"/><Relationship Id="rId234" Type="http://schemas.openxmlformats.org/officeDocument/2006/relationships/slide" Target="slides/slide229.xml"/><Relationship Id="rId112" Type="http://schemas.openxmlformats.org/officeDocument/2006/relationships/slide" Target="slides/slide107.xml"/><Relationship Id="rId233" Type="http://schemas.openxmlformats.org/officeDocument/2006/relationships/slide" Target="slides/slide228.xml"/><Relationship Id="rId111" Type="http://schemas.openxmlformats.org/officeDocument/2006/relationships/slide" Target="slides/slide106.xml"/><Relationship Id="rId232" Type="http://schemas.openxmlformats.org/officeDocument/2006/relationships/slide" Target="slides/slide227.xml"/><Relationship Id="rId206" Type="http://schemas.openxmlformats.org/officeDocument/2006/relationships/slide" Target="slides/slide201.xml"/><Relationship Id="rId205" Type="http://schemas.openxmlformats.org/officeDocument/2006/relationships/slide" Target="slides/slide200.xml"/><Relationship Id="rId204" Type="http://schemas.openxmlformats.org/officeDocument/2006/relationships/slide" Target="slides/slide199.xml"/><Relationship Id="rId203" Type="http://schemas.openxmlformats.org/officeDocument/2006/relationships/slide" Target="slides/slide198.xml"/><Relationship Id="rId209" Type="http://schemas.openxmlformats.org/officeDocument/2006/relationships/slide" Target="slides/slide204.xml"/><Relationship Id="rId208" Type="http://schemas.openxmlformats.org/officeDocument/2006/relationships/slide" Target="slides/slide203.xml"/><Relationship Id="rId207" Type="http://schemas.openxmlformats.org/officeDocument/2006/relationships/slide" Target="slides/slide202.xml"/><Relationship Id="rId202" Type="http://schemas.openxmlformats.org/officeDocument/2006/relationships/slide" Target="slides/slide197.xml"/><Relationship Id="rId201" Type="http://schemas.openxmlformats.org/officeDocument/2006/relationships/slide" Target="slides/slide196.xml"/><Relationship Id="rId200" Type="http://schemas.openxmlformats.org/officeDocument/2006/relationships/slide" Target="slides/slide195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a8f4dbf5c7_0_2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a8f4dbf5c7_0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Google Shape;1094;ga9ebe55702_0_4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5" name="Google Shape;1095;ga9ebe55702_0_4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ga9d2e4b1d6_0_3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6" name="Google Shape;1106;ga9d2e4b1d6_0_3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ga9d2e4b1d6_0_4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3" name="Google Shape;1123;ga9d2e4b1d6_0_4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6" name="Shape 1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" name="Google Shape;1147;ga9ebe55702_0_4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8" name="Google Shape;1148;ga9ebe55702_0_4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2" name="Shape 1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3" name="Google Shape;1173;ga9ebe55702_0_4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4" name="Google Shape;1174;ga9ebe55702_0_4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ga9ebe55702_0_4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3" name="Google Shape;1183;ga9ebe55702_0_4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0" name="Shape 1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1" name="Google Shape;1191;ga9ebe55702_0_4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2" name="Google Shape;1192;ga9ebe55702_0_4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9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Google Shape;1200;ga9ebe55702_0_4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1" name="Google Shape;1201;ga9ebe55702_0_4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8" name="Shape 1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" name="Google Shape;1209;ga9ebe55702_0_4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0" name="Google Shape;1210;ga9ebe55702_0_4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7" name="Shape 1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" name="Google Shape;1218;ga9ebe55702_0_5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9" name="Google Shape;1219;ga9ebe55702_0_5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a8f4dbf5c7_0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a8f4dbf5c7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6" name="Shape 1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7" name="Google Shape;1227;ga9ebe55702_0_5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8" name="Google Shape;1228;ga9ebe55702_0_5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5" name="Shape 1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6" name="Google Shape;1236;ga9ebe55702_0_5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7" name="Google Shape;1237;ga9ebe55702_0_5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4" name="Shape 1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5" name="Google Shape;1245;ga9ebe55702_0_5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6" name="Google Shape;1246;ga9ebe55702_0_5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3" name="Shape 1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4" name="Google Shape;1254;ga9ebe55702_0_5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5" name="Google Shape;1255;ga9ebe55702_0_5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ga9ebe55702_0_5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2" name="Google Shape;1282;ga9ebe55702_0_5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7" name="Shape 1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8" name="Google Shape;1308;ga9ebe55702_0_5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9" name="Google Shape;1309;ga9ebe55702_0_5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2" name="Shape 1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3" name="Google Shape;1333;ga9ebe55702_0_7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4" name="Google Shape;1334;ga9ebe55702_0_7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8" name="Shape 1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9" name="Google Shape;1359;ga9ebe55702_0_7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0" name="Google Shape;1360;ga9ebe55702_0_7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3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ga9ebe55702_0_6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5" name="Google Shape;1385;ga9ebe55702_0_6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8" name="Google Shape;1428;ga9ebe55702_0_7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9" name="Google Shape;1429;ga9ebe55702_0_7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a8f4dbf5c7_0_2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a8f4dbf5c7_0_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0" name="Shape 1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Google Shape;1481;ga9ebe55702_0_8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2" name="Google Shape;1482;ga9ebe55702_0_8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4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" name="Google Shape;1535;ga9ebe55702_0_8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6" name="Google Shape;1536;ga9ebe55702_0_8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0" name="Shape 1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1" name="Google Shape;1591;ga9ebe55702_0_9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2" name="Google Shape;1592;ga9ebe55702_0_9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7" name="Shape 1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" name="Google Shape;1648;ga9ebe55702_0_9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9" name="Google Shape;1649;ga9ebe55702_0_9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2" name="Shape 1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3" name="Google Shape;1713;ga9ebe55702_0_10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4" name="Google Shape;1714;ga9ebe55702_0_10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7" name="Shape 1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8" name="Google Shape;1778;ga9ebe55702_0_1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9" name="Google Shape;1779;ga9ebe55702_0_1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4" name="Shape 1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5" name="Google Shape;1795;ga9ebe55702_0_1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6" name="Google Shape;1796;ga9ebe55702_0_1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1" name="Shape 1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" name="Google Shape;1812;ga9ebe55702_0_1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3" name="Google Shape;1813;ga9ebe55702_0_1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0" name="Shape 1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1" name="Google Shape;1831;ga9ebe55702_0_11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2" name="Google Shape;1832;ga9ebe55702_0_1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ga9ebe55702_0_1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1" name="Google Shape;1851;ga9ebe55702_0_1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a8f4dbf5c7_0_2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a8f4dbf5c7_0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0" name="Shape 1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1" name="Google Shape;1871;ga9ebe55702_0_12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2" name="Google Shape;1872;ga9ebe55702_0_1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9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0" name="Google Shape;1890;ga9ebe55702_0_12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1" name="Google Shape;1891;ga9ebe55702_0_12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8" name="Shape 1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9" name="Google Shape;1909;ga9ebe55702_0_12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0" name="Google Shape;1910;ga9ebe55702_0_12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8" name="Shape 1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9" name="Google Shape;1929;ga9ebe55702_0_12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0" name="Google Shape;1930;ga9ebe55702_0_12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6" name="Shape 1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7" name="Google Shape;1947;ga9ebe55702_0_13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8" name="Google Shape;1948;ga9ebe55702_0_13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3" name="Shape 1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4" name="Google Shape;1964;ga9ebe55702_0_13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5" name="Google Shape;1965;ga9ebe55702_0_13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5" name="Shape 2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6" name="Google Shape;2016;ga9ebe55702_0_14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7" name="Google Shape;2017;ga9ebe55702_0_14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ga9ebe55702_0_14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9" name="Google Shape;2069;ga9ebe55702_0_14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9" name="Shape 2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0" name="Google Shape;2120;ga9ebe55702_0_6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1" name="Google Shape;2121;ga9ebe55702_0_6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7" name="Shape 2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8" name="Google Shape;2128;ga9ebe55702_0_15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9" name="Google Shape;2129;ga9ebe55702_0_15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a8f4dbf5c7_0_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a8f4dbf5c7_0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ga9ebe55702_0_14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8" name="Google Shape;2138;ga9ebe55702_0_14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ga9ebe55702_0_14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7" name="Google Shape;2147;ga9ebe55702_0_14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3" name="Shape 2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4" name="Google Shape;2154;ga9ebe55702_0_14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5" name="Google Shape;2155;ga9ebe55702_0_14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1" name="Shape 2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2" name="Google Shape;2162;ga8f4dbf5c7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3" name="Google Shape;2163;ga8f4dbf5c7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9" name="Shape 2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" name="Google Shape;2170;ga8f4dbf5c7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1" name="Google Shape;2171;ga8f4dbf5c7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7" name="Shape 2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8" name="Google Shape;2178;ga8f4dbf5c7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9" name="Google Shape;2179;ga8f4dbf5c7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4" name="Shape 2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5" name="Google Shape;2185;ga8f4dbf5c7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6" name="Google Shape;2186;ga8f4dbf5c7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ga8f4dbf5c7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4" name="Google Shape;2194;ga8f4dbf5c7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ga9ebe55702_0_15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2" name="Google Shape;2202;ga9ebe55702_0_15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8" name="Shape 2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9" name="Google Shape;2209;ga9ebe55702_0_15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0" name="Google Shape;2210;ga9ebe55702_0_15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a8f4dbf5c7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a8f4dbf5c7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6" name="Shape 2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7" name="Google Shape;2217;ga9ebe55702_0_15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8" name="Google Shape;2218;ga9ebe55702_0_15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4" name="Shape 2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5" name="Google Shape;2225;ga9ebe55702_0_15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6" name="Google Shape;2226;ga9ebe55702_0_15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2" name="Shape 2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3" name="Google Shape;2233;ga9ebe55702_0_15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4" name="Google Shape;2234;ga9ebe55702_0_15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0" name="Shape 2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1" name="Google Shape;2241;ga9ebe55702_0_15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2" name="Google Shape;2242;ga9ebe55702_0_15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9" name="Shape 2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0" name="Google Shape;2250;ga9ebe55702_0_15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1" name="Google Shape;2251;ga9ebe55702_0_15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8" name="Shape 2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9" name="Google Shape;2259;ga9ebe55702_0_16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0" name="Google Shape;2260;ga9ebe55702_0_16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7" name="Shape 2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8" name="Google Shape;2268;ga9ebe55702_0_16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9" name="Google Shape;2269;ga9ebe55702_0_16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6" name="Shape 2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7" name="Google Shape;2277;ga9ebe55702_0_16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8" name="Google Shape;2278;ga9ebe55702_0_16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5" name="Shape 2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6" name="Google Shape;2286;ga9ebe55702_0_16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7" name="Google Shape;2287;ga9ebe55702_0_16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4" name="Shape 2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5" name="Google Shape;2295;ga9ebe55702_0_16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6" name="Google Shape;2296;ga9ebe55702_0_16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a8f4dbf5c7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a8f4dbf5c7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3" name="Shape 2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" name="Google Shape;2304;ga9ebe55702_0_16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5" name="Google Shape;2305;ga9ebe55702_0_16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2" name="Shape 2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3" name="Google Shape;2313;ga9ebe55702_0_16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4" name="Google Shape;2314;ga9ebe55702_0_16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1" name="Shape 2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2" name="Google Shape;2322;ga9ebe55702_0_16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3" name="Google Shape;2323;ga9ebe55702_0_16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0" name="Shape 2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1" name="Google Shape;2331;ga9ebe55702_0_16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2" name="Google Shape;2332;ga9ebe55702_0_16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0" name="Shape 2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1" name="Google Shape;2341;ga9ebe55702_0_16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2" name="Google Shape;2342;ga9ebe55702_0_16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1" name="Shape 2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2" name="Google Shape;2352;ga9ebe55702_0_17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3" name="Google Shape;2353;ga9ebe55702_0_17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2" name="Shape 2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3" name="Google Shape;2363;ga9ebe55702_0_16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4" name="Google Shape;2364;ga9ebe55702_0_16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3" name="Shape 2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4" name="Google Shape;2374;ga9ebe55702_0_16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5" name="Google Shape;2375;ga9ebe55702_0_16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2" name="Shape 2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3" name="Google Shape;2383;ga9ebe55702_0_17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4" name="Google Shape;2384;ga9ebe55702_0_17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1" name="Shape 2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2" name="Google Shape;2392;ga9ebe55702_0_17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3" name="Google Shape;2393;ga9ebe55702_0_17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a8f4dbf5c7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a8f4dbf5c7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2" name="Shape 2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3" name="Google Shape;2403;ga9ebe55702_0_17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4" name="Google Shape;2404;ga9ebe55702_0_17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0" name="Shape 2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1" name="Google Shape;2411;ga9ebe55702_0_17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2" name="Google Shape;2412;ga9ebe55702_0_17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8" name="Shape 2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9" name="Google Shape;2419;ga9ebe55702_0_17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0" name="Google Shape;2420;ga9ebe55702_0_17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6" name="Shape 2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7" name="Google Shape;2427;ga9ebe55702_0_17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8" name="Google Shape;2428;ga9ebe55702_0_17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4" name="Shape 2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5" name="Google Shape;2435;ga9ebe55702_0_17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6" name="Google Shape;2436;ga9ebe55702_0_17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2" name="Shape 2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3" name="Google Shape;2443;ga8f4dbf5c7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4" name="Google Shape;2444;ga8f4dbf5c7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0" name="Shape 2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1" name="Google Shape;2451;ga8f4dbf5c7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2" name="Google Shape;2452;ga8f4dbf5c7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8" name="Shape 2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9" name="Google Shape;2459;ga9ebe55702_0_17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0" name="Google Shape;2460;ga9ebe55702_0_17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8" name="Shape 2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9" name="Google Shape;2469;ga9ebe55702_0_17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0" name="Google Shape;2470;ga9ebe55702_0_17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9" name="Shape 2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0" name="Google Shape;2480;ga9ebe55702_0_17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1" name="Google Shape;2481;ga9ebe55702_0_17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a8f4dbf5c7_0_2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a8f4dbf5c7_0_2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ga9ebe55702_0_17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3" name="Google Shape;2493;ga9ebe55702_0_17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ga9ebe55702_0_18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5" name="Google Shape;2505;ga9ebe55702_0_18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4" name="Shape 2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5" name="Google Shape;2515;ga9ebe55702_0_18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6" name="Google Shape;2516;ga9ebe55702_0_18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ga9ebe55702_0_18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7" name="Google Shape;2527;ga9ebe55702_0_18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6" name="Shape 2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7" name="Google Shape;2537;ga9ebe55702_0_18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8" name="Google Shape;2538;ga9ebe55702_0_18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7" name="Shape 2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8" name="Google Shape;2548;ga9ebe55702_0_18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9" name="Google Shape;2549;ga9ebe55702_0_18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8" name="Shape 2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9" name="Google Shape;2559;ga9ebe55702_0_18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0" name="Google Shape;2560;ga9ebe55702_0_18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0" name="Shape 2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1" name="Google Shape;2571;ga9ebe55702_0_18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2" name="Google Shape;2572;ga9ebe55702_0_18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2" name="Shape 2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3" name="Google Shape;2583;ga9ebe55702_0_18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4" name="Google Shape;2584;ga9ebe55702_0_18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4" name="Shape 2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5" name="Google Shape;2595;ga9ebe55702_0_18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6" name="Google Shape;2596;ga9ebe55702_0_18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a8f4dbf5c7_0_2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a8f4dbf5c7_0_2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6" name="Shape 2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7" name="Google Shape;2607;ga9ebe55702_0_19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8" name="Google Shape;2608;ga9ebe55702_0_19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7" name="Shape 2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8" name="Google Shape;2618;ga9ebe55702_0_19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9" name="Google Shape;2619;ga9ebe55702_0_19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8" name="Shape 2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9" name="Google Shape;2629;ga9ebe55702_0_19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0" name="Google Shape;2630;ga9ebe55702_0_19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0" name="Shape 2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1" name="Google Shape;2641;ga9ebe55702_0_19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2" name="Google Shape;2642;ga9ebe55702_0_19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8" name="Shape 2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9" name="Google Shape;2649;ga9ebe55702_0_19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0" name="Google Shape;2650;ga9ebe55702_0_19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7" name="Shape 2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8" name="Google Shape;2658;ga9ebe55702_0_19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9" name="Google Shape;2659;ga9ebe55702_0_19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6" name="Shape 2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7" name="Google Shape;2667;ga9ebe55702_0_19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8" name="Google Shape;2668;ga9ebe55702_0_19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5" name="Shape 2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6" name="Google Shape;2676;ga9ebe55702_0_19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7" name="Google Shape;2677;ga9ebe55702_0_19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ga8f4dbf5c7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5" name="Google Shape;2685;ga8f4dbf5c7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1" name="Shape 2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2" name="Google Shape;2692;ga8f4dbf5c7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3" name="Google Shape;2693;ga8f4dbf5c7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404b920135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404b920135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a8f4dbf5c7_0_2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a8f4dbf5c7_0_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0" name="Shape 2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1" name="Google Shape;2701;ga9ebe55702_0_2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2" name="Google Shape;2702;ga9ebe55702_0_2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9" name="Shape 2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0" name="Google Shape;2710;ga9ebe55702_0_2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1" name="Google Shape;2711;ga9ebe55702_0_2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0" name="Shape 2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1" name="Google Shape;2721;ga9ebe55702_0_2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2" name="Google Shape;2722;ga9ebe55702_0_2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2" name="Shape 2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3" name="Google Shape;2733;ga9ebe55702_0_22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4" name="Google Shape;2734;ga9ebe55702_0_2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5" name="Shape 2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6" name="Google Shape;2746;ga9ebe55702_0_22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7" name="Google Shape;2747;ga9ebe55702_0_2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8" name="Shape 2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9" name="Google Shape;2759;ga9ebe55702_0_22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0" name="Google Shape;2760;ga9ebe55702_0_22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8" name="Google Shape;2768;ga9ebe55702_0_20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9" name="Google Shape;2769;ga9ebe55702_0_20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4" name="Shape 2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5" name="Google Shape;2795;ga9ebe55702_0_2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6" name="Google Shape;2796;ga9ebe55702_0_2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2" name="Shape 2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3" name="Google Shape;2823;ga9ebe55702_0_20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4" name="Google Shape;2824;ga9ebe55702_0_20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ga9ebe55702_0_20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0" name="Google Shape;2860;ga9ebe55702_0_20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a8f4dbf5c7_0_3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a8f4dbf5c7_0_3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7" name="Shape 2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8" name="Google Shape;2898;ga9ebe55702_0_22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9" name="Google Shape;2899;ga9ebe55702_0_22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6" name="Shape 2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7" name="Google Shape;2937;ga9ebe55702_0_22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8" name="Google Shape;2938;ga9ebe55702_0_22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ga9ebe55702_0_23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7" name="Google Shape;2977;ga9ebe55702_0_23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8" name="Shape 3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9" name="Google Shape;3019;ga9ebe55702_0_23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0" name="Google Shape;3020;ga9ebe55702_0_23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1" name="Shape 3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2" name="Google Shape;3062;ga9ebe55702_0_24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3" name="Google Shape;3063;ga9ebe55702_0_24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ga9ebe55702_0_24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4" name="Google Shape;3104;ga9ebe55702_0_24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3" name="Shape 3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4" name="Google Shape;3144;ga9ebe55702_0_2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5" name="Google Shape;3145;ga9ebe55702_0_2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2" name="Shape 3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3" name="Google Shape;3183;ga9ebe55702_0_25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4" name="Google Shape;3184;ga9ebe55702_0_25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ga9ebe55702_0_26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6" name="Google Shape;3226;ga9ebe55702_0_26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2" name="Shape 3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3" name="Google Shape;3233;ga9ebe55702_0_26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4" name="Google Shape;3234;ga9ebe55702_0_26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a8f4dbf5c7_0_4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a8f4dbf5c7_0_4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4" name="Shape 3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5" name="Google Shape;3275;ga9ebe55702_0_25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6" name="Google Shape;3276;ga9ebe55702_0_25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1" name="Shape 3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2" name="Google Shape;3292;ga9ebe55702_0_26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3" name="Google Shape;3293;ga9ebe55702_0_26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9" name="Shape 3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0" name="Google Shape;3310;ga9ebe55702_0_26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1" name="Google Shape;3311;ga9ebe55702_0_26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7" name="Shape 3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8" name="Google Shape;3328;ga9ebe55702_0_25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9" name="Google Shape;3329;ga9ebe55702_0_25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6" name="Shape 3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7" name="Google Shape;3337;ga9ebe55702_0_26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8" name="Google Shape;3338;ga9ebe55702_0_26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ga9ebe55702_0_26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8" name="Google Shape;3348;ga9ebe55702_0_26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5" name="Shape 3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6" name="Google Shape;3356;ga8f4dbf5c7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7" name="Google Shape;3357;ga8f4dbf5c7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3" name="Shape 3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4" name="Google Shape;3364;ga8f4dbf5c7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5" name="Google Shape;3365;ga8f4dbf5c7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1" name="Shape 3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2" name="Google Shape;3372;ga8f4dbf5c7_0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3" name="Google Shape;3373;ga8f4dbf5c7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9" name="Shape 3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0" name="Google Shape;3380;ga8f4dbf5c7_0_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1" name="Google Shape;3381;ga8f4dbf5c7_0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a8f4dbf5c7_0_2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a8f4dbf5c7_0_2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6" name="Shape 3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7" name="Google Shape;3387;ga8f4dbf5c7_0_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8" name="Google Shape;3388;ga8f4dbf5c7_0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a8f4dbf5c7_0_2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a8f4dbf5c7_0_2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a8f4dbf5c7_0_3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a8f4dbf5c7_0_3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a8f4dbf5c7_0_3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a8f4dbf5c7_0_3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a8f4dbf5c7_0_3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a8f4dbf5c7_0_3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a8f4dbf5c7_0_3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a8f4dbf5c7_0_3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a8f4dbf5c7_0_3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a8f4dbf5c7_0_3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a8f4dbf5c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a8f4dbf5c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a8f4dbf5c7_0_3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a8f4dbf5c7_0_3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a8f4dbf5c7_0_3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a8f4dbf5c7_0_3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a8f4dbf5c7_0_3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a8f4dbf5c7_0_3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a8f4dbf5c7_0_4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a8f4dbf5c7_0_4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a8f4dbf5c7_0_4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a8f4dbf5c7_0_4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a8f4dbf5c7_0_4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a8f4dbf5c7_0_4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a8f4dbf5c7_0_4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a8f4dbf5c7_0_4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a8f4dbf5c7_0_4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a8f4dbf5c7_0_4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a8f4dbf5c7_0_4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a8f4dbf5c7_0_4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a9d2e4b1d6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a9d2e4b1d6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8f4dbf5c7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8f4dbf5c7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a9d2e4b1d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a9d2e4b1d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a9d2e4b1d6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a9d2e4b1d6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a9d2e4b1d6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a9d2e4b1d6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a9d2e4b1d6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a9d2e4b1d6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a9d2e4b1d6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a9d2e4b1d6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a9d2e4b1d6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a9d2e4b1d6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a9d2e4b1d6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a9d2e4b1d6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a9d2e4b1d6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a9d2e4b1d6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a9d2e4b1d6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a9d2e4b1d6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a9d2e4b1d6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a9d2e4b1d6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a8f4dbf5c7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a8f4dbf5c7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a9d2e4b1d6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a9d2e4b1d6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a9d2e4b1d6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a9d2e4b1d6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a9d2e4b1d6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Google Shape;534;ga9d2e4b1d6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a9d2e4b1d6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a9d2e4b1d6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a9d2e4b1d6_0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a9d2e4b1d6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a9d2e4b1d6_0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Google Shape;571;ga9d2e4b1d6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a9d2e4b1d6_0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a9d2e4b1d6_0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a9d2e4b1d6_0_1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a9d2e4b1d6_0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a9ebe55702_0_3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Google Shape;603;ga9ebe55702_0_3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a9d2e4b1d6_0_2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5" name="Google Shape;615;ga9d2e4b1d6_0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a8f4dbf5c7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a8f4dbf5c7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a9d2e4b1d6_0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4" name="Google Shape;624;ga9d2e4b1d6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ga9d2e4b1d6_0_2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3" name="Google Shape;633;ga9d2e4b1d6_0_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a8f4dbf5c7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5" name="Google Shape;645;ga8f4dbf5c7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a9d2e4b1d6_0_2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4" name="Google Shape;654;ga9d2e4b1d6_0_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ga9d2e4b1d6_0_2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3" name="Google Shape;663;ga9d2e4b1d6_0_2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ga9d2e4b1d6_0_4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3" name="Google Shape;673;ga9d2e4b1d6_0_4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a9d2e4b1d6_0_4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2" name="Google Shape;682;ga9d2e4b1d6_0_4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ga9d2e4b1d6_0_4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1" name="Google Shape;691;ga9d2e4b1d6_0_4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a9d2e4b1d6_0_4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" name="Google Shape;700;ga9d2e4b1d6_0_4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ga9d2e4b1d6_0_4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9" name="Google Shape;709;ga9d2e4b1d6_0_4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a8f4dbf5c7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a8f4dbf5c7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ga9d2e4b1d6_0_4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8" name="Google Shape;718;ga9d2e4b1d6_0_4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ga9d2e4b1d6_0_4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7" name="Google Shape;727;ga9d2e4b1d6_0_4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ga9d2e4b1d6_0_4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6" name="Google Shape;736;ga9d2e4b1d6_0_4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ga9d2e4b1d6_0_4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6" name="Google Shape;746;ga9d2e4b1d6_0_4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ga9d2e4b1d6_0_5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5" name="Google Shape;755;ga9d2e4b1d6_0_5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ga9d2e4b1d6_0_5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5" name="Google Shape;765;ga9d2e4b1d6_0_5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ga9d2e4b1d6_0_5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6" name="Google Shape;776;ga9d2e4b1d6_0_5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ga9d2e4b1d6_0_5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5" name="Google Shape;785;ga9d2e4b1d6_0_5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ga9ebe5570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5" name="Google Shape;795;ga9ebe5570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ga9ebe55702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4" name="Google Shape;804;ga9ebe55702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a8f4dbf5c7_0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a8f4dbf5c7_0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3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ga9ebe55702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5" name="Google Shape;815;ga9ebe55702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6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ga9ebe55702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8" name="Google Shape;828;ga9ebe55702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9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ga9ebe55702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1" name="Google Shape;841;ga9ebe55702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2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ga9ebe55702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4" name="Google Shape;854;ga9ebe55702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6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ga9ebe55702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8" name="Google Shape;868;ga9ebe55702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3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ga9ebe55702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5" name="Google Shape;885;ga9ebe55702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9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ga9ebe55702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1" name="Google Shape;911;ga9ebe55702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6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Google Shape;937;ga9ebe55702_0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8" name="Google Shape;938;ga9ebe55702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ga9ebe55702_0_2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6" name="Google Shape;966;ga9ebe55702_0_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ga9ebe55702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5" name="Google Shape;995;ga9ebe55702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a8f4dbf5c7_0_2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a8f4dbf5c7_0_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ga9ebe55702_0_2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4" name="Google Shape;1004;ga9ebe55702_0_2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ga9ebe55702_0_2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3" name="Google Shape;1013;ga9ebe55702_0_2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9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ga9ebe55702_0_2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1" name="Google Shape;1021;ga9ebe55702_0_2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7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Google Shape;1028;ga9ebe55702_0_2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9" name="Google Shape;1029;ga9ebe55702_0_2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5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ga9ebe55702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7" name="Google Shape;1037;ga9ebe55702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6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Google Shape;1047;ga9ebe55702_0_2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8" name="Google Shape;1048;ga9ebe55702_0_2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7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Google Shape;1058;ga9ebe55702_0_2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9" name="Google Shape;1059;ga9ebe55702_0_2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5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Google Shape;1066;ga9ebe55702_0_3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7" name="Google Shape;1067;ga9ebe55702_0_3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3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074;ga9d2e4b1d6_0_2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5" name="Google Shape;1075;ga9d2e4b1d6_0_2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2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Google Shape;1083;ga9ebe55702_0_3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4" name="Google Shape;1084;ga9ebe55702_0_3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 spd="med">
    <p:fade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jpg"/><Relationship Id="rId4" Type="http://schemas.openxmlformats.org/officeDocument/2006/relationships/image" Target="../media/image5.png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1.jpg"/><Relationship Id="rId4" Type="http://schemas.openxmlformats.org/officeDocument/2006/relationships/image" Target="../media/image12.png"/><Relationship Id="rId5" Type="http://schemas.openxmlformats.org/officeDocument/2006/relationships/image" Target="../media/image32.png"/><Relationship Id="rId6" Type="http://schemas.openxmlformats.org/officeDocument/2006/relationships/image" Target="../media/image31.png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1.xml"/><Relationship Id="rId3" Type="http://schemas.openxmlformats.org/officeDocument/2006/relationships/image" Target="../media/image1.jpg"/><Relationship Id="rId4" Type="http://schemas.openxmlformats.org/officeDocument/2006/relationships/image" Target="../media/image34.png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2.xml"/><Relationship Id="rId3" Type="http://schemas.openxmlformats.org/officeDocument/2006/relationships/image" Target="../media/image1.jpg"/><Relationship Id="rId4" Type="http://schemas.openxmlformats.org/officeDocument/2006/relationships/image" Target="../media/image28.png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3.xml"/><Relationship Id="rId3" Type="http://schemas.openxmlformats.org/officeDocument/2006/relationships/image" Target="../media/image1.jpg"/><Relationship Id="rId4" Type="http://schemas.openxmlformats.org/officeDocument/2006/relationships/image" Target="../media/image12.png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4.xml"/><Relationship Id="rId3" Type="http://schemas.openxmlformats.org/officeDocument/2006/relationships/image" Target="../media/image1.jpg"/><Relationship Id="rId4" Type="http://schemas.openxmlformats.org/officeDocument/2006/relationships/image" Target="../media/image33.png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5.xml"/><Relationship Id="rId3" Type="http://schemas.openxmlformats.org/officeDocument/2006/relationships/image" Target="../media/image1.jpg"/><Relationship Id="rId4" Type="http://schemas.openxmlformats.org/officeDocument/2006/relationships/image" Target="../media/image33.png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6.xml"/><Relationship Id="rId3" Type="http://schemas.openxmlformats.org/officeDocument/2006/relationships/image" Target="../media/image1.jpg"/><Relationship Id="rId4" Type="http://schemas.openxmlformats.org/officeDocument/2006/relationships/image" Target="../media/image33.png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7.xml"/><Relationship Id="rId3" Type="http://schemas.openxmlformats.org/officeDocument/2006/relationships/image" Target="../media/image1.jpg"/><Relationship Id="rId4" Type="http://schemas.openxmlformats.org/officeDocument/2006/relationships/image" Target="../media/image33.png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8.xml"/><Relationship Id="rId3" Type="http://schemas.openxmlformats.org/officeDocument/2006/relationships/image" Target="../media/image1.jpg"/><Relationship Id="rId4" Type="http://schemas.openxmlformats.org/officeDocument/2006/relationships/image" Target="../media/image33.png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9.xml"/><Relationship Id="rId3" Type="http://schemas.openxmlformats.org/officeDocument/2006/relationships/image" Target="../media/image1.jpg"/><Relationship Id="rId4" Type="http://schemas.openxmlformats.org/officeDocument/2006/relationships/image" Target="../media/image3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jpg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0.xml"/><Relationship Id="rId3" Type="http://schemas.openxmlformats.org/officeDocument/2006/relationships/image" Target="../media/image1.jpg"/><Relationship Id="rId4" Type="http://schemas.openxmlformats.org/officeDocument/2006/relationships/image" Target="../media/image33.png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1.xml"/><Relationship Id="rId3" Type="http://schemas.openxmlformats.org/officeDocument/2006/relationships/image" Target="../media/image1.jpg"/><Relationship Id="rId4" Type="http://schemas.openxmlformats.org/officeDocument/2006/relationships/image" Target="../media/image33.png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2.xml"/><Relationship Id="rId3" Type="http://schemas.openxmlformats.org/officeDocument/2006/relationships/image" Target="../media/image1.jpg"/><Relationship Id="rId4" Type="http://schemas.openxmlformats.org/officeDocument/2006/relationships/image" Target="../media/image33.png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3.xml"/><Relationship Id="rId3" Type="http://schemas.openxmlformats.org/officeDocument/2006/relationships/image" Target="../media/image33.png"/><Relationship Id="rId4" Type="http://schemas.openxmlformats.org/officeDocument/2006/relationships/image" Target="../media/image1.jpg"/><Relationship Id="rId5" Type="http://schemas.openxmlformats.org/officeDocument/2006/relationships/image" Target="../media/image12.png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4.xml"/><Relationship Id="rId3" Type="http://schemas.openxmlformats.org/officeDocument/2006/relationships/image" Target="../media/image33.png"/><Relationship Id="rId4" Type="http://schemas.openxmlformats.org/officeDocument/2006/relationships/image" Target="../media/image1.jpg"/><Relationship Id="rId5" Type="http://schemas.openxmlformats.org/officeDocument/2006/relationships/image" Target="../media/image12.png"/></Relationships>
</file>

<file path=ppt/slides/_rels/slide1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5.xml"/><Relationship Id="rId3" Type="http://schemas.openxmlformats.org/officeDocument/2006/relationships/image" Target="../media/image1.jpg"/><Relationship Id="rId4" Type="http://schemas.openxmlformats.org/officeDocument/2006/relationships/image" Target="../media/image33.png"/></Relationships>
</file>

<file path=ppt/slides/_rels/slide1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6.xml"/><Relationship Id="rId3" Type="http://schemas.openxmlformats.org/officeDocument/2006/relationships/image" Target="../media/image1.jpg"/><Relationship Id="rId4" Type="http://schemas.openxmlformats.org/officeDocument/2006/relationships/image" Target="../media/image33.png"/><Relationship Id="rId5" Type="http://schemas.openxmlformats.org/officeDocument/2006/relationships/image" Target="../media/image37.png"/></Relationships>
</file>

<file path=ppt/slides/_rels/slide1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7.xml"/><Relationship Id="rId3" Type="http://schemas.openxmlformats.org/officeDocument/2006/relationships/image" Target="../media/image1.jpg"/><Relationship Id="rId4" Type="http://schemas.openxmlformats.org/officeDocument/2006/relationships/image" Target="../media/image33.png"/></Relationships>
</file>

<file path=ppt/slides/_rels/slide1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8.xml"/><Relationship Id="rId3" Type="http://schemas.openxmlformats.org/officeDocument/2006/relationships/image" Target="../media/image1.jpg"/><Relationship Id="rId4" Type="http://schemas.openxmlformats.org/officeDocument/2006/relationships/image" Target="../media/image33.png"/></Relationships>
</file>

<file path=ppt/slides/_rels/slide1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9.xml"/><Relationship Id="rId3" Type="http://schemas.openxmlformats.org/officeDocument/2006/relationships/image" Target="../media/image1.jpg"/><Relationship Id="rId4" Type="http://schemas.openxmlformats.org/officeDocument/2006/relationships/image" Target="../media/image3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jpg"/></Relationships>
</file>

<file path=ppt/slides/_rels/slide1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0.xml"/><Relationship Id="rId3" Type="http://schemas.openxmlformats.org/officeDocument/2006/relationships/image" Target="../media/image1.jpg"/><Relationship Id="rId4" Type="http://schemas.openxmlformats.org/officeDocument/2006/relationships/image" Target="../media/image33.png"/></Relationships>
</file>

<file path=ppt/slides/_rels/slide1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1.xml"/><Relationship Id="rId3" Type="http://schemas.openxmlformats.org/officeDocument/2006/relationships/image" Target="../media/image1.jpg"/><Relationship Id="rId4" Type="http://schemas.openxmlformats.org/officeDocument/2006/relationships/image" Target="../media/image33.png"/></Relationships>
</file>

<file path=ppt/slides/_rels/slide1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2.xml"/><Relationship Id="rId3" Type="http://schemas.openxmlformats.org/officeDocument/2006/relationships/image" Target="../media/image37.png"/><Relationship Id="rId4" Type="http://schemas.openxmlformats.org/officeDocument/2006/relationships/image" Target="../media/image1.jpg"/><Relationship Id="rId5" Type="http://schemas.openxmlformats.org/officeDocument/2006/relationships/image" Target="../media/image33.png"/></Relationships>
</file>

<file path=ppt/slides/_rels/slide1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3.xml"/><Relationship Id="rId3" Type="http://schemas.openxmlformats.org/officeDocument/2006/relationships/image" Target="../media/image37.png"/><Relationship Id="rId4" Type="http://schemas.openxmlformats.org/officeDocument/2006/relationships/image" Target="../media/image1.jpg"/><Relationship Id="rId5" Type="http://schemas.openxmlformats.org/officeDocument/2006/relationships/image" Target="../media/image33.png"/></Relationships>
</file>

<file path=ppt/slides/_rels/slide1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4.xml"/><Relationship Id="rId3" Type="http://schemas.openxmlformats.org/officeDocument/2006/relationships/image" Target="../media/image37.png"/><Relationship Id="rId4" Type="http://schemas.openxmlformats.org/officeDocument/2006/relationships/image" Target="../media/image1.jpg"/><Relationship Id="rId5" Type="http://schemas.openxmlformats.org/officeDocument/2006/relationships/image" Target="../media/image33.png"/></Relationships>
</file>

<file path=ppt/slides/_rels/slide1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5.xml"/><Relationship Id="rId3" Type="http://schemas.openxmlformats.org/officeDocument/2006/relationships/image" Target="../media/image37.png"/><Relationship Id="rId4" Type="http://schemas.openxmlformats.org/officeDocument/2006/relationships/image" Target="../media/image1.jpg"/></Relationships>
</file>

<file path=ppt/slides/_rels/slide1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6.xml"/><Relationship Id="rId3" Type="http://schemas.openxmlformats.org/officeDocument/2006/relationships/image" Target="../media/image37.png"/><Relationship Id="rId4" Type="http://schemas.openxmlformats.org/officeDocument/2006/relationships/image" Target="../media/image1.jpg"/></Relationships>
</file>

<file path=ppt/slides/_rels/slide1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7.xml"/><Relationship Id="rId3" Type="http://schemas.openxmlformats.org/officeDocument/2006/relationships/image" Target="../media/image37.png"/><Relationship Id="rId4" Type="http://schemas.openxmlformats.org/officeDocument/2006/relationships/image" Target="../media/image1.jpg"/></Relationships>
</file>

<file path=ppt/slides/_rels/slide1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8.xml"/><Relationship Id="rId3" Type="http://schemas.openxmlformats.org/officeDocument/2006/relationships/image" Target="../media/image37.png"/><Relationship Id="rId4" Type="http://schemas.openxmlformats.org/officeDocument/2006/relationships/image" Target="../media/image1.jpg"/></Relationships>
</file>

<file path=ppt/slides/_rels/slide1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9.xml"/><Relationship Id="rId3" Type="http://schemas.openxmlformats.org/officeDocument/2006/relationships/image" Target="../media/image37.png"/><Relationship Id="rId4" Type="http://schemas.openxmlformats.org/officeDocument/2006/relationships/image" Target="../media/image1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jpg"/></Relationships>
</file>

<file path=ppt/slides/_rels/slide1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0.xml"/><Relationship Id="rId3" Type="http://schemas.openxmlformats.org/officeDocument/2006/relationships/image" Target="../media/image37.png"/><Relationship Id="rId4" Type="http://schemas.openxmlformats.org/officeDocument/2006/relationships/image" Target="../media/image1.jpg"/></Relationships>
</file>

<file path=ppt/slides/_rels/slide1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1.xml"/><Relationship Id="rId3" Type="http://schemas.openxmlformats.org/officeDocument/2006/relationships/image" Target="../media/image37.png"/><Relationship Id="rId4" Type="http://schemas.openxmlformats.org/officeDocument/2006/relationships/image" Target="../media/image1.jpg"/></Relationships>
</file>

<file path=ppt/slides/_rels/slide1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2.xml"/><Relationship Id="rId3" Type="http://schemas.openxmlformats.org/officeDocument/2006/relationships/image" Target="../media/image37.png"/><Relationship Id="rId4" Type="http://schemas.openxmlformats.org/officeDocument/2006/relationships/image" Target="../media/image1.jpg"/></Relationships>
</file>

<file path=ppt/slides/_rels/slide1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3.xml"/><Relationship Id="rId3" Type="http://schemas.openxmlformats.org/officeDocument/2006/relationships/image" Target="../media/image37.png"/><Relationship Id="rId4" Type="http://schemas.openxmlformats.org/officeDocument/2006/relationships/image" Target="../media/image1.jpg"/></Relationships>
</file>

<file path=ppt/slides/_rels/slide1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4.xml"/><Relationship Id="rId3" Type="http://schemas.openxmlformats.org/officeDocument/2006/relationships/image" Target="../media/image37.png"/><Relationship Id="rId4" Type="http://schemas.openxmlformats.org/officeDocument/2006/relationships/image" Target="../media/image1.jpg"/></Relationships>
</file>

<file path=ppt/slides/_rels/slide1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5.xml"/><Relationship Id="rId3" Type="http://schemas.openxmlformats.org/officeDocument/2006/relationships/image" Target="../media/image37.png"/><Relationship Id="rId4" Type="http://schemas.openxmlformats.org/officeDocument/2006/relationships/image" Target="../media/image1.jpg"/></Relationships>
</file>

<file path=ppt/slides/_rels/slide1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6.xml"/><Relationship Id="rId3" Type="http://schemas.openxmlformats.org/officeDocument/2006/relationships/image" Target="../media/image37.png"/><Relationship Id="rId4" Type="http://schemas.openxmlformats.org/officeDocument/2006/relationships/image" Target="../media/image1.jpg"/></Relationships>
</file>

<file path=ppt/slides/_rels/slide1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7.xml"/><Relationship Id="rId3" Type="http://schemas.openxmlformats.org/officeDocument/2006/relationships/image" Target="../media/image37.png"/><Relationship Id="rId4" Type="http://schemas.openxmlformats.org/officeDocument/2006/relationships/image" Target="../media/image1.jpg"/></Relationships>
</file>

<file path=ppt/slides/_rels/slide1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8.xml"/><Relationship Id="rId3" Type="http://schemas.openxmlformats.org/officeDocument/2006/relationships/image" Target="../media/image1.jpg"/></Relationships>
</file>

<file path=ppt/slides/_rels/slide1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9.xml"/><Relationship Id="rId3" Type="http://schemas.openxmlformats.org/officeDocument/2006/relationships/image" Target="../media/image1.jpg"/><Relationship Id="rId4" Type="http://schemas.openxmlformats.org/officeDocument/2006/relationships/image" Target="../media/image3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jpg"/></Relationships>
</file>

<file path=ppt/slides/_rels/slide1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0.xml"/><Relationship Id="rId3" Type="http://schemas.openxmlformats.org/officeDocument/2006/relationships/image" Target="../media/image1.jpg"/><Relationship Id="rId4" Type="http://schemas.openxmlformats.org/officeDocument/2006/relationships/image" Target="../media/image39.png"/></Relationships>
</file>

<file path=ppt/slides/_rels/slide1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1.xml"/><Relationship Id="rId3" Type="http://schemas.openxmlformats.org/officeDocument/2006/relationships/image" Target="../media/image1.jpg"/></Relationships>
</file>

<file path=ppt/slides/_rels/slide1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2.xml"/><Relationship Id="rId3" Type="http://schemas.openxmlformats.org/officeDocument/2006/relationships/image" Target="../media/image1.jpg"/></Relationships>
</file>

<file path=ppt/slides/_rels/slide1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3.xml"/><Relationship Id="rId3" Type="http://schemas.openxmlformats.org/officeDocument/2006/relationships/image" Target="../media/image1.jpg"/></Relationships>
</file>

<file path=ppt/slides/_rels/slide1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4.xml"/><Relationship Id="rId3" Type="http://schemas.openxmlformats.org/officeDocument/2006/relationships/image" Target="../media/image1.jpg"/></Relationships>
</file>

<file path=ppt/slides/_rels/slide1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5.xml"/><Relationship Id="rId3" Type="http://schemas.openxmlformats.org/officeDocument/2006/relationships/image" Target="../media/image1.jpg"/></Relationships>
</file>

<file path=ppt/slides/_rels/slide1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6.xml"/><Relationship Id="rId3" Type="http://schemas.openxmlformats.org/officeDocument/2006/relationships/image" Target="../media/image1.jpg"/></Relationships>
</file>

<file path=ppt/slides/_rels/slide1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7.xml"/><Relationship Id="rId3" Type="http://schemas.openxmlformats.org/officeDocument/2006/relationships/image" Target="../media/image1.jpg"/></Relationships>
</file>

<file path=ppt/slides/_rels/slide1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8.xml"/><Relationship Id="rId3" Type="http://schemas.openxmlformats.org/officeDocument/2006/relationships/image" Target="../media/image1.jpg"/></Relationships>
</file>

<file path=ppt/slides/_rels/slide1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9.xml"/><Relationship Id="rId3" Type="http://schemas.openxmlformats.org/officeDocument/2006/relationships/image" Target="../media/image1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jpg"/></Relationships>
</file>

<file path=ppt/slides/_rels/slide1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0.xml"/><Relationship Id="rId3" Type="http://schemas.openxmlformats.org/officeDocument/2006/relationships/image" Target="../media/image1.jpg"/></Relationships>
</file>

<file path=ppt/slides/_rels/slide1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1.xml"/><Relationship Id="rId3" Type="http://schemas.openxmlformats.org/officeDocument/2006/relationships/image" Target="../media/image1.jpg"/></Relationships>
</file>

<file path=ppt/slides/_rels/slide1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2.xml"/><Relationship Id="rId3" Type="http://schemas.openxmlformats.org/officeDocument/2006/relationships/image" Target="../media/image1.jpg"/></Relationships>
</file>

<file path=ppt/slides/_rels/slide1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3.xml"/><Relationship Id="rId3" Type="http://schemas.openxmlformats.org/officeDocument/2006/relationships/image" Target="../media/image1.jpg"/></Relationships>
</file>

<file path=ppt/slides/_rels/slide1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4.xml"/><Relationship Id="rId3" Type="http://schemas.openxmlformats.org/officeDocument/2006/relationships/image" Target="../media/image1.jpg"/></Relationships>
</file>

<file path=ppt/slides/_rels/slide1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5.xml"/><Relationship Id="rId3" Type="http://schemas.openxmlformats.org/officeDocument/2006/relationships/image" Target="../media/image1.jpg"/></Relationships>
</file>

<file path=ppt/slides/_rels/slide1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6.xml"/><Relationship Id="rId3" Type="http://schemas.openxmlformats.org/officeDocument/2006/relationships/image" Target="../media/image1.jpg"/></Relationships>
</file>

<file path=ppt/slides/_rels/slide1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7.xml"/><Relationship Id="rId3" Type="http://schemas.openxmlformats.org/officeDocument/2006/relationships/image" Target="../media/image1.jpg"/></Relationships>
</file>

<file path=ppt/slides/_rels/slide1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8.xml"/><Relationship Id="rId3" Type="http://schemas.openxmlformats.org/officeDocument/2006/relationships/image" Target="../media/image1.jpg"/></Relationships>
</file>

<file path=ppt/slides/_rels/slide1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9.xml"/><Relationship Id="rId3" Type="http://schemas.openxmlformats.org/officeDocument/2006/relationships/image" Target="../media/image1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jpg"/></Relationships>
</file>

<file path=ppt/slides/_rels/slide1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0.xml"/><Relationship Id="rId3" Type="http://schemas.openxmlformats.org/officeDocument/2006/relationships/image" Target="../media/image1.jpg"/></Relationships>
</file>

<file path=ppt/slides/_rels/slide1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1.xml"/><Relationship Id="rId3" Type="http://schemas.openxmlformats.org/officeDocument/2006/relationships/image" Target="../media/image1.jpg"/></Relationships>
</file>

<file path=ppt/slides/_rels/slide1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2.xml"/><Relationship Id="rId3" Type="http://schemas.openxmlformats.org/officeDocument/2006/relationships/image" Target="../media/image1.jpg"/></Relationships>
</file>

<file path=ppt/slides/_rels/slide1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3.xml"/><Relationship Id="rId3" Type="http://schemas.openxmlformats.org/officeDocument/2006/relationships/image" Target="../media/image1.jpg"/></Relationships>
</file>

<file path=ppt/slides/_rels/slide1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4.xml"/><Relationship Id="rId3" Type="http://schemas.openxmlformats.org/officeDocument/2006/relationships/image" Target="../media/image1.jpg"/></Relationships>
</file>

<file path=ppt/slides/_rels/slide1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5.xml"/><Relationship Id="rId3" Type="http://schemas.openxmlformats.org/officeDocument/2006/relationships/image" Target="../media/image1.jpg"/></Relationships>
</file>

<file path=ppt/slides/_rels/slide1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6.xml"/><Relationship Id="rId3" Type="http://schemas.openxmlformats.org/officeDocument/2006/relationships/image" Target="../media/image1.jpg"/></Relationships>
</file>

<file path=ppt/slides/_rels/slide1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7.xml"/><Relationship Id="rId3" Type="http://schemas.openxmlformats.org/officeDocument/2006/relationships/image" Target="../media/image1.jpg"/></Relationships>
</file>

<file path=ppt/slides/_rels/slide1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8.xml"/><Relationship Id="rId3" Type="http://schemas.openxmlformats.org/officeDocument/2006/relationships/image" Target="../media/image1.jpg"/></Relationships>
</file>

<file path=ppt/slides/_rels/slide1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9.xml"/><Relationship Id="rId3" Type="http://schemas.openxmlformats.org/officeDocument/2006/relationships/image" Target="../media/image1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jpg"/><Relationship Id="rId4" Type="http://schemas.openxmlformats.org/officeDocument/2006/relationships/image" Target="../media/image2.png"/></Relationships>
</file>

<file path=ppt/slides/_rels/slide1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0.xml"/><Relationship Id="rId3" Type="http://schemas.openxmlformats.org/officeDocument/2006/relationships/image" Target="../media/image1.jpg"/></Relationships>
</file>

<file path=ppt/slides/_rels/slide1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1.xml"/><Relationship Id="rId3" Type="http://schemas.openxmlformats.org/officeDocument/2006/relationships/image" Target="../media/image1.jpg"/></Relationships>
</file>

<file path=ppt/slides/_rels/slide1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2.xml"/><Relationship Id="rId3" Type="http://schemas.openxmlformats.org/officeDocument/2006/relationships/image" Target="../media/image1.jpg"/></Relationships>
</file>

<file path=ppt/slides/_rels/slide1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3.xml"/><Relationship Id="rId3" Type="http://schemas.openxmlformats.org/officeDocument/2006/relationships/image" Target="../media/image1.jpg"/></Relationships>
</file>

<file path=ppt/slides/_rels/slide1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4.xml"/><Relationship Id="rId3" Type="http://schemas.openxmlformats.org/officeDocument/2006/relationships/image" Target="../media/image1.jpg"/></Relationships>
</file>

<file path=ppt/slides/_rels/slide1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5.xml"/><Relationship Id="rId3" Type="http://schemas.openxmlformats.org/officeDocument/2006/relationships/image" Target="../media/image1.jpg"/></Relationships>
</file>

<file path=ppt/slides/_rels/slide1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6.xml"/><Relationship Id="rId3" Type="http://schemas.openxmlformats.org/officeDocument/2006/relationships/image" Target="../media/image1.jpg"/></Relationships>
</file>

<file path=ppt/slides/_rels/slide1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7.xml"/><Relationship Id="rId3" Type="http://schemas.openxmlformats.org/officeDocument/2006/relationships/image" Target="../media/image1.jpg"/></Relationships>
</file>

<file path=ppt/slides/_rels/slide1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8.xml"/><Relationship Id="rId3" Type="http://schemas.openxmlformats.org/officeDocument/2006/relationships/image" Target="../media/image1.jpg"/></Relationships>
</file>

<file path=ppt/slides/_rels/slide1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9.xml"/><Relationship Id="rId3" Type="http://schemas.openxmlformats.org/officeDocument/2006/relationships/image" Target="../media/image1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.jpg"/><Relationship Id="rId4" Type="http://schemas.openxmlformats.org/officeDocument/2006/relationships/image" Target="../media/image2.png"/></Relationships>
</file>

<file path=ppt/slides/_rels/slide1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0.xml"/><Relationship Id="rId3" Type="http://schemas.openxmlformats.org/officeDocument/2006/relationships/image" Target="../media/image1.jpg"/></Relationships>
</file>

<file path=ppt/slides/_rels/slide1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1.xml"/><Relationship Id="rId3" Type="http://schemas.openxmlformats.org/officeDocument/2006/relationships/image" Target="../media/image1.jpg"/></Relationships>
</file>

<file path=ppt/slides/_rels/slide1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2.xml"/><Relationship Id="rId3" Type="http://schemas.openxmlformats.org/officeDocument/2006/relationships/image" Target="../media/image1.jpg"/></Relationships>
</file>

<file path=ppt/slides/_rels/slide1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3.xml"/><Relationship Id="rId3" Type="http://schemas.openxmlformats.org/officeDocument/2006/relationships/image" Target="../media/image1.jpg"/></Relationships>
</file>

<file path=ppt/slides/_rels/slide1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4.xml"/><Relationship Id="rId3" Type="http://schemas.openxmlformats.org/officeDocument/2006/relationships/image" Target="../media/image1.jpg"/></Relationships>
</file>

<file path=ppt/slides/_rels/slide1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5.xml"/><Relationship Id="rId3" Type="http://schemas.openxmlformats.org/officeDocument/2006/relationships/image" Target="../media/image1.jpg"/></Relationships>
</file>

<file path=ppt/slides/_rels/slide1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6.xml"/><Relationship Id="rId3" Type="http://schemas.openxmlformats.org/officeDocument/2006/relationships/image" Target="../media/image1.jpg"/></Relationships>
</file>

<file path=ppt/slides/_rels/slide1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7.xml"/><Relationship Id="rId3" Type="http://schemas.openxmlformats.org/officeDocument/2006/relationships/image" Target="../media/image1.jpg"/></Relationships>
</file>

<file path=ppt/slides/_rels/slide1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8.xml"/><Relationship Id="rId3" Type="http://schemas.openxmlformats.org/officeDocument/2006/relationships/image" Target="../media/image1.jpg"/></Relationships>
</file>

<file path=ppt/slides/_rels/slide1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9.xml"/><Relationship Id="rId3" Type="http://schemas.openxmlformats.org/officeDocument/2006/relationships/image" Target="../media/image1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.png"/><Relationship Id="rId4" Type="http://schemas.openxmlformats.org/officeDocument/2006/relationships/image" Target="../media/image1.jpg"/></Relationships>
</file>

<file path=ppt/slides/_rels/slide1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0.xml"/><Relationship Id="rId3" Type="http://schemas.openxmlformats.org/officeDocument/2006/relationships/image" Target="../media/image1.jpg"/></Relationships>
</file>

<file path=ppt/slides/_rels/slide1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1.xml"/><Relationship Id="rId3" Type="http://schemas.openxmlformats.org/officeDocument/2006/relationships/image" Target="../media/image1.jpg"/></Relationships>
</file>

<file path=ppt/slides/_rels/slide1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2.xml"/><Relationship Id="rId3" Type="http://schemas.openxmlformats.org/officeDocument/2006/relationships/image" Target="../media/image1.jpg"/></Relationships>
</file>

<file path=ppt/slides/_rels/slide1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3.xml"/><Relationship Id="rId3" Type="http://schemas.openxmlformats.org/officeDocument/2006/relationships/image" Target="../media/image1.jpg"/></Relationships>
</file>

<file path=ppt/slides/_rels/slide1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4.xml"/><Relationship Id="rId3" Type="http://schemas.openxmlformats.org/officeDocument/2006/relationships/image" Target="../media/image1.jpg"/><Relationship Id="rId4" Type="http://schemas.openxmlformats.org/officeDocument/2006/relationships/image" Target="../media/image44.png"/></Relationships>
</file>

<file path=ppt/slides/_rels/slide1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5.xml"/><Relationship Id="rId3" Type="http://schemas.openxmlformats.org/officeDocument/2006/relationships/image" Target="../media/image1.jpg"/><Relationship Id="rId4" Type="http://schemas.openxmlformats.org/officeDocument/2006/relationships/image" Target="../media/image44.png"/></Relationships>
</file>

<file path=ppt/slides/_rels/slide1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6.xml"/><Relationship Id="rId3" Type="http://schemas.openxmlformats.org/officeDocument/2006/relationships/image" Target="../media/image40.png"/><Relationship Id="rId4" Type="http://schemas.openxmlformats.org/officeDocument/2006/relationships/image" Target="../media/image1.jpg"/></Relationships>
</file>

<file path=ppt/slides/_rels/slide1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7.xml"/><Relationship Id="rId3" Type="http://schemas.openxmlformats.org/officeDocument/2006/relationships/image" Target="../media/image1.jpg"/></Relationships>
</file>

<file path=ppt/slides/_rels/slide1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8.xml"/><Relationship Id="rId3" Type="http://schemas.openxmlformats.org/officeDocument/2006/relationships/image" Target="../media/image1.jpg"/></Relationships>
</file>

<file path=ppt/slides/_rels/slide1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9.xml"/><Relationship Id="rId3" Type="http://schemas.openxmlformats.org/officeDocument/2006/relationships/image" Target="../media/image1.jpg"/><Relationship Id="rId4" Type="http://schemas.openxmlformats.org/officeDocument/2006/relationships/image" Target="../media/image4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.jpg"/><Relationship Id="rId4" Type="http://schemas.openxmlformats.org/officeDocument/2006/relationships/image" Target="../media/image2.png"/><Relationship Id="rId5" Type="http://schemas.openxmlformats.org/officeDocument/2006/relationships/image" Target="../media/image4.png"/><Relationship Id="rId6" Type="http://schemas.openxmlformats.org/officeDocument/2006/relationships/image" Target="../media/image6.png"/></Relationships>
</file>

<file path=ppt/slides/_rels/slide2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0.xml"/><Relationship Id="rId3" Type="http://schemas.openxmlformats.org/officeDocument/2006/relationships/image" Target="../media/image1.jpg"/><Relationship Id="rId4" Type="http://schemas.openxmlformats.org/officeDocument/2006/relationships/image" Target="../media/image43.png"/></Relationships>
</file>

<file path=ppt/slides/_rels/slide2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1.xml"/><Relationship Id="rId3" Type="http://schemas.openxmlformats.org/officeDocument/2006/relationships/image" Target="../media/image1.jpg"/></Relationships>
</file>

<file path=ppt/slides/_rels/slide2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2.xml"/><Relationship Id="rId3" Type="http://schemas.openxmlformats.org/officeDocument/2006/relationships/image" Target="../media/image1.jpg"/></Relationships>
</file>

<file path=ppt/slides/_rels/slide2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3.xml"/><Relationship Id="rId3" Type="http://schemas.openxmlformats.org/officeDocument/2006/relationships/image" Target="../media/image1.jpg"/></Relationships>
</file>

<file path=ppt/slides/_rels/slide2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4.xml"/><Relationship Id="rId3" Type="http://schemas.openxmlformats.org/officeDocument/2006/relationships/image" Target="../media/image1.jpg"/></Relationships>
</file>

<file path=ppt/slides/_rels/slide2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5.xml"/><Relationship Id="rId3" Type="http://schemas.openxmlformats.org/officeDocument/2006/relationships/image" Target="../media/image1.jpg"/><Relationship Id="rId4" Type="http://schemas.openxmlformats.org/officeDocument/2006/relationships/image" Target="../media/image38.png"/></Relationships>
</file>

<file path=ppt/slides/_rels/slide2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6.xml"/><Relationship Id="rId3" Type="http://schemas.openxmlformats.org/officeDocument/2006/relationships/image" Target="../media/image1.jpg"/></Relationships>
</file>

<file path=ppt/slides/_rels/slide2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7.xml"/><Relationship Id="rId3" Type="http://schemas.openxmlformats.org/officeDocument/2006/relationships/image" Target="../media/image1.jpg"/></Relationships>
</file>

<file path=ppt/slides/_rels/slide2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8.xml"/><Relationship Id="rId3" Type="http://schemas.openxmlformats.org/officeDocument/2006/relationships/image" Target="../media/image1.jpg"/></Relationships>
</file>

<file path=ppt/slides/_rels/slide2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9.xml"/><Relationship Id="rId3" Type="http://schemas.openxmlformats.org/officeDocument/2006/relationships/image" Target="../media/image1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.jpg"/><Relationship Id="rId4" Type="http://schemas.openxmlformats.org/officeDocument/2006/relationships/image" Target="../media/image2.png"/><Relationship Id="rId5" Type="http://schemas.openxmlformats.org/officeDocument/2006/relationships/image" Target="../media/image8.png"/></Relationships>
</file>

<file path=ppt/slides/_rels/slide2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0.xml"/><Relationship Id="rId3" Type="http://schemas.openxmlformats.org/officeDocument/2006/relationships/image" Target="../media/image1.jpg"/></Relationships>
</file>

<file path=ppt/slides/_rels/slide2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1.xml"/><Relationship Id="rId3" Type="http://schemas.openxmlformats.org/officeDocument/2006/relationships/image" Target="../media/image1.jpg"/></Relationships>
</file>

<file path=ppt/slides/_rels/slide2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2.xml"/><Relationship Id="rId3" Type="http://schemas.openxmlformats.org/officeDocument/2006/relationships/image" Target="../media/image1.jpg"/></Relationships>
</file>

<file path=ppt/slides/_rels/slide2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3.xml"/><Relationship Id="rId3" Type="http://schemas.openxmlformats.org/officeDocument/2006/relationships/image" Target="../media/image1.jpg"/></Relationships>
</file>

<file path=ppt/slides/_rels/slide2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4.xml"/><Relationship Id="rId3" Type="http://schemas.openxmlformats.org/officeDocument/2006/relationships/image" Target="../media/image1.jpg"/></Relationships>
</file>

<file path=ppt/slides/_rels/slide2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5.xml"/><Relationship Id="rId3" Type="http://schemas.openxmlformats.org/officeDocument/2006/relationships/image" Target="../media/image1.jpg"/></Relationships>
</file>

<file path=ppt/slides/_rels/slide2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6.xml"/><Relationship Id="rId3" Type="http://schemas.openxmlformats.org/officeDocument/2006/relationships/image" Target="../media/image1.jpg"/></Relationships>
</file>

<file path=ppt/slides/_rels/slide2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7.xml"/><Relationship Id="rId3" Type="http://schemas.openxmlformats.org/officeDocument/2006/relationships/image" Target="../media/image1.jpg"/></Relationships>
</file>

<file path=ppt/slides/_rels/slide2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8.xml"/><Relationship Id="rId3" Type="http://schemas.openxmlformats.org/officeDocument/2006/relationships/image" Target="../media/image1.jpg"/></Relationships>
</file>

<file path=ppt/slides/_rels/slide2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9.xml"/><Relationship Id="rId3" Type="http://schemas.openxmlformats.org/officeDocument/2006/relationships/image" Target="../media/image1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.jpg"/><Relationship Id="rId4" Type="http://schemas.openxmlformats.org/officeDocument/2006/relationships/image" Target="../media/image2.png"/><Relationship Id="rId5" Type="http://schemas.openxmlformats.org/officeDocument/2006/relationships/image" Target="../media/image4.png"/><Relationship Id="rId6" Type="http://schemas.openxmlformats.org/officeDocument/2006/relationships/image" Target="../media/image6.png"/></Relationships>
</file>

<file path=ppt/slides/_rels/slide2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0.xml"/><Relationship Id="rId3" Type="http://schemas.openxmlformats.org/officeDocument/2006/relationships/image" Target="../media/image1.jpg"/></Relationships>
</file>

<file path=ppt/slides/_rels/slide2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1.xml"/><Relationship Id="rId3" Type="http://schemas.openxmlformats.org/officeDocument/2006/relationships/image" Target="../media/image1.jpg"/></Relationships>
</file>

<file path=ppt/slides/_rels/slide2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2.xml"/><Relationship Id="rId3" Type="http://schemas.openxmlformats.org/officeDocument/2006/relationships/image" Target="../media/image1.jpg"/></Relationships>
</file>

<file path=ppt/slides/_rels/slide2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3.xml"/><Relationship Id="rId3" Type="http://schemas.openxmlformats.org/officeDocument/2006/relationships/image" Target="../media/image1.jpg"/><Relationship Id="rId4" Type="http://schemas.openxmlformats.org/officeDocument/2006/relationships/image" Target="../media/image41.png"/></Relationships>
</file>

<file path=ppt/slides/_rels/slide2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4.xml"/><Relationship Id="rId3" Type="http://schemas.openxmlformats.org/officeDocument/2006/relationships/image" Target="../media/image1.jpg"/><Relationship Id="rId4" Type="http://schemas.openxmlformats.org/officeDocument/2006/relationships/image" Target="../media/image41.png"/></Relationships>
</file>

<file path=ppt/slides/_rels/slide2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5.xml"/><Relationship Id="rId3" Type="http://schemas.openxmlformats.org/officeDocument/2006/relationships/image" Target="../media/image1.jpg"/><Relationship Id="rId4" Type="http://schemas.openxmlformats.org/officeDocument/2006/relationships/image" Target="../media/image42.png"/></Relationships>
</file>

<file path=ppt/slides/_rels/slide2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6.xml"/><Relationship Id="rId3" Type="http://schemas.openxmlformats.org/officeDocument/2006/relationships/image" Target="../media/image1.jpg"/></Relationships>
</file>

<file path=ppt/slides/_rels/slide2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7.xml"/><Relationship Id="rId3" Type="http://schemas.openxmlformats.org/officeDocument/2006/relationships/image" Target="../media/image1.jpg"/></Relationships>
</file>

<file path=ppt/slides/_rels/slide2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8.xml"/><Relationship Id="rId3" Type="http://schemas.openxmlformats.org/officeDocument/2006/relationships/image" Target="../media/image1.jpg"/></Relationships>
</file>

<file path=ppt/slides/_rels/slide2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9.xml"/><Relationship Id="rId3" Type="http://schemas.openxmlformats.org/officeDocument/2006/relationships/image" Target="../media/image1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.jpg"/><Relationship Id="rId4" Type="http://schemas.openxmlformats.org/officeDocument/2006/relationships/image" Target="../media/image4.png"/><Relationship Id="rId5" Type="http://schemas.openxmlformats.org/officeDocument/2006/relationships/image" Target="../media/image6.png"/><Relationship Id="rId6" Type="http://schemas.openxmlformats.org/officeDocument/2006/relationships/image" Target="../media/image3.png"/></Relationships>
</file>

<file path=ppt/slides/_rels/slide2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0.xml"/><Relationship Id="rId3" Type="http://schemas.openxmlformats.org/officeDocument/2006/relationships/image" Target="../media/image1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.jpg"/><Relationship Id="rId4" Type="http://schemas.openxmlformats.org/officeDocument/2006/relationships/image" Target="../media/image4.png"/><Relationship Id="rId5" Type="http://schemas.openxmlformats.org/officeDocument/2006/relationships/image" Target="../media/image6.png"/><Relationship Id="rId6" Type="http://schemas.openxmlformats.org/officeDocument/2006/relationships/image" Target="../media/image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.jpg"/><Relationship Id="rId4" Type="http://schemas.openxmlformats.org/officeDocument/2006/relationships/image" Target="../media/image11.png"/><Relationship Id="rId5" Type="http://schemas.openxmlformats.org/officeDocument/2006/relationships/image" Target="../media/image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.jpg"/><Relationship Id="rId4" Type="http://schemas.openxmlformats.org/officeDocument/2006/relationships/image" Target="../media/image4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.jpg"/><Relationship Id="rId4" Type="http://schemas.openxmlformats.org/officeDocument/2006/relationships/image" Target="../media/image11.png"/><Relationship Id="rId5" Type="http://schemas.openxmlformats.org/officeDocument/2006/relationships/image" Target="../media/image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.jpg"/><Relationship Id="rId4" Type="http://schemas.openxmlformats.org/officeDocument/2006/relationships/image" Target="../media/image11.png"/><Relationship Id="rId5" Type="http://schemas.openxmlformats.org/officeDocument/2006/relationships/image" Target="../media/image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.jpg"/><Relationship Id="rId4" Type="http://schemas.openxmlformats.org/officeDocument/2006/relationships/image" Target="../media/image11.png"/><Relationship Id="rId5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.jpg"/><Relationship Id="rId4" Type="http://schemas.openxmlformats.org/officeDocument/2006/relationships/image" Target="../media/image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.jpg"/><Relationship Id="rId4" Type="http://schemas.openxmlformats.org/officeDocument/2006/relationships/image" Target="../media/image10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.jpg"/><Relationship Id="rId4" Type="http://schemas.openxmlformats.org/officeDocument/2006/relationships/image" Target="../media/image7.png"/><Relationship Id="rId5" Type="http://schemas.openxmlformats.org/officeDocument/2006/relationships/image" Target="../media/image11.png"/><Relationship Id="rId6" Type="http://schemas.openxmlformats.org/officeDocument/2006/relationships/image" Target="../media/image2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.jpg"/><Relationship Id="rId4" Type="http://schemas.openxmlformats.org/officeDocument/2006/relationships/image" Target="../media/image7.png"/><Relationship Id="rId5" Type="http://schemas.openxmlformats.org/officeDocument/2006/relationships/image" Target="../media/image11.png"/><Relationship Id="rId6" Type="http://schemas.openxmlformats.org/officeDocument/2006/relationships/image" Target="../media/image2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.jpg"/><Relationship Id="rId4" Type="http://schemas.openxmlformats.org/officeDocument/2006/relationships/image" Target="../media/image14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.jpg"/><Relationship Id="rId4" Type="http://schemas.openxmlformats.org/officeDocument/2006/relationships/image" Target="../media/image15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.jp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.jp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.jp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jp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.jpg"/><Relationship Id="rId4" Type="http://schemas.openxmlformats.org/officeDocument/2006/relationships/image" Target="../media/image13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.jpg"/><Relationship Id="rId4" Type="http://schemas.openxmlformats.org/officeDocument/2006/relationships/image" Target="../media/image13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.jpg"/><Relationship Id="rId4" Type="http://schemas.openxmlformats.org/officeDocument/2006/relationships/image" Target="../media/image13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3.png"/><Relationship Id="rId4" Type="http://schemas.openxmlformats.org/officeDocument/2006/relationships/image" Target="../media/image1.jp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3.png"/><Relationship Id="rId4" Type="http://schemas.openxmlformats.org/officeDocument/2006/relationships/image" Target="../media/image1.jp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3.png"/><Relationship Id="rId4" Type="http://schemas.openxmlformats.org/officeDocument/2006/relationships/image" Target="../media/image1.jp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3.png"/><Relationship Id="rId4" Type="http://schemas.openxmlformats.org/officeDocument/2006/relationships/image" Target="../media/image1.jpg"/><Relationship Id="rId5" Type="http://schemas.openxmlformats.org/officeDocument/2006/relationships/image" Target="../media/image12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2.png"/><Relationship Id="rId4" Type="http://schemas.openxmlformats.org/officeDocument/2006/relationships/image" Target="../media/image1.jp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12.png"/><Relationship Id="rId4" Type="http://schemas.openxmlformats.org/officeDocument/2006/relationships/image" Target="../media/image1.jp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12.png"/><Relationship Id="rId4" Type="http://schemas.openxmlformats.org/officeDocument/2006/relationships/image" Target="../media/image1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jp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12.png"/><Relationship Id="rId4" Type="http://schemas.openxmlformats.org/officeDocument/2006/relationships/image" Target="../media/image1.jp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12.png"/><Relationship Id="rId4" Type="http://schemas.openxmlformats.org/officeDocument/2006/relationships/image" Target="../media/image1.jp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12.png"/><Relationship Id="rId4" Type="http://schemas.openxmlformats.org/officeDocument/2006/relationships/image" Target="../media/image1.jp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1.jpg"/><Relationship Id="rId4" Type="http://schemas.openxmlformats.org/officeDocument/2006/relationships/image" Target="../media/image16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1.jpg"/><Relationship Id="rId4" Type="http://schemas.openxmlformats.org/officeDocument/2006/relationships/image" Target="../media/image13.png"/><Relationship Id="rId5" Type="http://schemas.openxmlformats.org/officeDocument/2006/relationships/image" Target="../media/image12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1.jpg"/><Relationship Id="rId4" Type="http://schemas.openxmlformats.org/officeDocument/2006/relationships/image" Target="../media/image13.png"/><Relationship Id="rId5" Type="http://schemas.openxmlformats.org/officeDocument/2006/relationships/image" Target="../media/image12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1.jp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1.jpg"/><Relationship Id="rId4" Type="http://schemas.openxmlformats.org/officeDocument/2006/relationships/image" Target="../media/image13.png"/><Relationship Id="rId5" Type="http://schemas.openxmlformats.org/officeDocument/2006/relationships/image" Target="../media/image12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1.jpg"/><Relationship Id="rId4" Type="http://schemas.openxmlformats.org/officeDocument/2006/relationships/image" Target="../media/image13.png"/><Relationship Id="rId5" Type="http://schemas.openxmlformats.org/officeDocument/2006/relationships/image" Target="../media/image12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17.png"/><Relationship Id="rId4" Type="http://schemas.openxmlformats.org/officeDocument/2006/relationships/image" Target="../media/image1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jp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1.jpg"/><Relationship Id="rId4" Type="http://schemas.openxmlformats.org/officeDocument/2006/relationships/image" Target="../media/image18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1.jpg"/><Relationship Id="rId4" Type="http://schemas.openxmlformats.org/officeDocument/2006/relationships/image" Target="../media/image18.png"/><Relationship Id="rId5" Type="http://schemas.openxmlformats.org/officeDocument/2006/relationships/image" Target="../media/image17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1.jpg"/><Relationship Id="rId4" Type="http://schemas.openxmlformats.org/officeDocument/2006/relationships/image" Target="../media/image19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1.jpg"/><Relationship Id="rId4" Type="http://schemas.openxmlformats.org/officeDocument/2006/relationships/image" Target="../media/image22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1.jpg"/><Relationship Id="rId4" Type="http://schemas.openxmlformats.org/officeDocument/2006/relationships/image" Target="../media/image22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1.jpg"/><Relationship Id="rId4" Type="http://schemas.openxmlformats.org/officeDocument/2006/relationships/image" Target="../media/image21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1.jpg"/><Relationship Id="rId4" Type="http://schemas.openxmlformats.org/officeDocument/2006/relationships/image" Target="../media/image21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1.jpg"/><Relationship Id="rId4" Type="http://schemas.openxmlformats.org/officeDocument/2006/relationships/image" Target="../media/image23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1.jpg"/><Relationship Id="rId4" Type="http://schemas.openxmlformats.org/officeDocument/2006/relationships/image" Target="../media/image23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1.jpg"/><Relationship Id="rId4" Type="http://schemas.openxmlformats.org/officeDocument/2006/relationships/image" Target="../media/image2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jp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1.jpg"/><Relationship Id="rId4" Type="http://schemas.openxmlformats.org/officeDocument/2006/relationships/image" Target="../media/image22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1.jpg"/><Relationship Id="rId4" Type="http://schemas.openxmlformats.org/officeDocument/2006/relationships/image" Target="../media/image22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1.jpg"/><Relationship Id="rId4" Type="http://schemas.openxmlformats.org/officeDocument/2006/relationships/image" Target="../media/image22.png"/><Relationship Id="rId5" Type="http://schemas.openxmlformats.org/officeDocument/2006/relationships/image" Target="../media/image20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1.jpg"/><Relationship Id="rId4" Type="http://schemas.openxmlformats.org/officeDocument/2006/relationships/image" Target="../media/image20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1.jpg"/><Relationship Id="rId4" Type="http://schemas.openxmlformats.org/officeDocument/2006/relationships/image" Target="../media/image20.png"/><Relationship Id="rId5" Type="http://schemas.openxmlformats.org/officeDocument/2006/relationships/image" Target="../media/image24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1.jpg"/><Relationship Id="rId4" Type="http://schemas.openxmlformats.org/officeDocument/2006/relationships/image" Target="../media/image20.png"/><Relationship Id="rId5" Type="http://schemas.openxmlformats.org/officeDocument/2006/relationships/image" Target="../media/image24.png"/><Relationship Id="rId6" Type="http://schemas.openxmlformats.org/officeDocument/2006/relationships/image" Target="../media/image29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1.jpg"/><Relationship Id="rId4" Type="http://schemas.openxmlformats.org/officeDocument/2006/relationships/image" Target="../media/image29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1.jpg"/><Relationship Id="rId4" Type="http://schemas.openxmlformats.org/officeDocument/2006/relationships/image" Target="../media/image29.png"/><Relationship Id="rId5" Type="http://schemas.openxmlformats.org/officeDocument/2006/relationships/image" Target="../media/image28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1.jpg"/><Relationship Id="rId4" Type="http://schemas.openxmlformats.org/officeDocument/2006/relationships/image" Target="../media/image28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12.png"/><Relationship Id="rId4" Type="http://schemas.openxmlformats.org/officeDocument/2006/relationships/image" Target="../media/image1.jpg"/><Relationship Id="rId5" Type="http://schemas.openxmlformats.org/officeDocument/2006/relationships/image" Target="../media/image2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jp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12.png"/><Relationship Id="rId4" Type="http://schemas.openxmlformats.org/officeDocument/2006/relationships/image" Target="../media/image1.jpg"/><Relationship Id="rId5" Type="http://schemas.openxmlformats.org/officeDocument/2006/relationships/image" Target="../media/image28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12.png"/><Relationship Id="rId4" Type="http://schemas.openxmlformats.org/officeDocument/2006/relationships/image" Target="../media/image1.jpg"/><Relationship Id="rId5" Type="http://schemas.openxmlformats.org/officeDocument/2006/relationships/image" Target="../media/image25.png"/><Relationship Id="rId6" Type="http://schemas.openxmlformats.org/officeDocument/2006/relationships/image" Target="../media/image30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1.jpg"/><Relationship Id="rId4" Type="http://schemas.openxmlformats.org/officeDocument/2006/relationships/image" Target="../media/image25.png"/><Relationship Id="rId5" Type="http://schemas.openxmlformats.org/officeDocument/2006/relationships/image" Target="../media/image30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1.jpg"/><Relationship Id="rId4" Type="http://schemas.openxmlformats.org/officeDocument/2006/relationships/image" Target="../media/image30.png"/><Relationship Id="rId5" Type="http://schemas.openxmlformats.org/officeDocument/2006/relationships/image" Target="../media/image26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1.jpg"/><Relationship Id="rId4" Type="http://schemas.openxmlformats.org/officeDocument/2006/relationships/image" Target="../media/image30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1.jpg"/><Relationship Id="rId4" Type="http://schemas.openxmlformats.org/officeDocument/2006/relationships/image" Target="../media/image30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1.jpg"/><Relationship Id="rId4" Type="http://schemas.openxmlformats.org/officeDocument/2006/relationships/image" Target="../media/image30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1.jpg"/><Relationship Id="rId4" Type="http://schemas.openxmlformats.org/officeDocument/2006/relationships/image" Target="../media/image30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7" Type="http://schemas.openxmlformats.org/officeDocument/2006/relationships/image" Target="../media/image28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1.jpg"/><Relationship Id="rId4" Type="http://schemas.openxmlformats.org/officeDocument/2006/relationships/image" Target="../media/image30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7" Type="http://schemas.openxmlformats.org/officeDocument/2006/relationships/image" Target="../media/image28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1.jpg"/><Relationship Id="rId4" Type="http://schemas.openxmlformats.org/officeDocument/2006/relationships/image" Target="../media/image2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jp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1.jpg"/><Relationship Id="rId4" Type="http://schemas.openxmlformats.org/officeDocument/2006/relationships/image" Target="../media/image28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1.jp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1.jpg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1.jpg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1.jpg"/><Relationship Id="rId4" Type="http://schemas.openxmlformats.org/officeDocument/2006/relationships/image" Target="../media/image12.png"/><Relationship Id="rId5" Type="http://schemas.openxmlformats.org/officeDocument/2006/relationships/image" Target="../media/image32.png"/><Relationship Id="rId6" Type="http://schemas.openxmlformats.org/officeDocument/2006/relationships/image" Target="../media/image31.png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1.jpg"/><Relationship Id="rId4" Type="http://schemas.openxmlformats.org/officeDocument/2006/relationships/image" Target="../media/image12.png"/><Relationship Id="rId5" Type="http://schemas.openxmlformats.org/officeDocument/2006/relationships/image" Target="../media/image32.png"/><Relationship Id="rId6" Type="http://schemas.openxmlformats.org/officeDocument/2006/relationships/image" Target="../media/image31.png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1.jpg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1.jpg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1.jpg"/><Relationship Id="rId4" Type="http://schemas.openxmlformats.org/officeDocument/2006/relationships/image" Target="../media/image35.png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1.jpg"/><Relationship Id="rId4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watermark.jpg" id="56" name="Google Shape;56;p1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57" name="Google Shape;57;p1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7" name="Google Shape;127;p22"/>
          <p:cNvSpPr txBox="1"/>
          <p:nvPr>
            <p:ph idx="1" type="body"/>
          </p:nvPr>
        </p:nvSpPr>
        <p:spPr>
          <a:xfrm>
            <a:off x="311700" y="1152475"/>
            <a:ext cx="8671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You may not have realized you are helping Google label class data!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28" name="Google Shape;128;p2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29" name="Google Shape;129;p2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63237" y="2149175"/>
            <a:ext cx="2017525" cy="291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6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" name="Google Shape;1097;p11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98" name="Google Shape;1098;p112"/>
          <p:cNvSpPr txBox="1"/>
          <p:nvPr>
            <p:ph idx="1" type="body"/>
          </p:nvPr>
        </p:nvSpPr>
        <p:spPr>
          <a:xfrm>
            <a:off x="311700" y="1152475"/>
            <a:ext cx="8684100" cy="29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Here we see three different Logistic Regression curves with different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β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values.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How do we measure which is the best fit?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099" name="Google Shape;1099;p11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100" name="Google Shape;1100;p11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1" name="Google Shape;1101;p1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74350" y="2979165"/>
            <a:ext cx="2940924" cy="15716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2" name="Google Shape;1102;p1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975" y="3003312"/>
            <a:ext cx="2761248" cy="1475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3" name="Google Shape;1103;p11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03075" y="2955311"/>
            <a:ext cx="2940924" cy="157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7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Google Shape;1108;p11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09" name="Google Shape;1109;p113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Recall in Linear Regression we seek to minimize the Residual Sum of Squares (RSS).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110" name="Google Shape;1110;p11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111" name="Google Shape;1111;p11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2" name="Google Shape;1112;p1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39625" y="2738450"/>
            <a:ext cx="5680400" cy="2292975"/>
          </a:xfrm>
          <a:prstGeom prst="rect">
            <a:avLst/>
          </a:prstGeom>
          <a:noFill/>
          <a:ln>
            <a:noFill/>
          </a:ln>
        </p:spPr>
      </p:pic>
      <p:sp>
        <p:nvSpPr>
          <p:cNvPr id="1113" name="Google Shape;1113;p113"/>
          <p:cNvSpPr/>
          <p:nvPr/>
        </p:nvSpPr>
        <p:spPr>
          <a:xfrm>
            <a:off x="2989475" y="4568875"/>
            <a:ext cx="103800" cy="1038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4" name="Google Shape;1114;p113"/>
          <p:cNvSpPr/>
          <p:nvPr/>
        </p:nvSpPr>
        <p:spPr>
          <a:xfrm>
            <a:off x="4162450" y="3751500"/>
            <a:ext cx="103800" cy="1038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5" name="Google Shape;1115;p113"/>
          <p:cNvSpPr/>
          <p:nvPr/>
        </p:nvSpPr>
        <p:spPr>
          <a:xfrm>
            <a:off x="5969850" y="2919425"/>
            <a:ext cx="103800" cy="1038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6" name="Google Shape;1116;p113"/>
          <p:cNvSpPr/>
          <p:nvPr/>
        </p:nvSpPr>
        <p:spPr>
          <a:xfrm>
            <a:off x="5552175" y="3998725"/>
            <a:ext cx="103800" cy="1038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17" name="Google Shape;1117;p113"/>
          <p:cNvCxnSpPr/>
          <p:nvPr/>
        </p:nvCxnSpPr>
        <p:spPr>
          <a:xfrm flipH="1" rot="10800000">
            <a:off x="2592075" y="2885500"/>
            <a:ext cx="4899600" cy="1856100"/>
          </a:xfrm>
          <a:prstGeom prst="straightConnector1">
            <a:avLst/>
          </a:prstGeom>
          <a:noFill/>
          <a:ln cap="flat" cmpd="sng" w="28575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18" name="Google Shape;1118;p113"/>
          <p:cNvCxnSpPr>
            <a:stCxn id="1114" idx="4"/>
          </p:cNvCxnSpPr>
          <p:nvPr/>
        </p:nvCxnSpPr>
        <p:spPr>
          <a:xfrm flipH="1">
            <a:off x="4213150" y="3855300"/>
            <a:ext cx="1200" cy="276600"/>
          </a:xfrm>
          <a:prstGeom prst="straightConnector1">
            <a:avLst/>
          </a:prstGeom>
          <a:noFill/>
          <a:ln cap="flat" cmpd="sng" w="19050">
            <a:solidFill>
              <a:srgbClr val="E06666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119" name="Google Shape;1119;p113"/>
          <p:cNvCxnSpPr>
            <a:stCxn id="1115" idx="4"/>
          </p:cNvCxnSpPr>
          <p:nvPr/>
        </p:nvCxnSpPr>
        <p:spPr>
          <a:xfrm flipH="1">
            <a:off x="6015150" y="3023225"/>
            <a:ext cx="6600" cy="417900"/>
          </a:xfrm>
          <a:prstGeom prst="straightConnector1">
            <a:avLst/>
          </a:prstGeom>
          <a:noFill/>
          <a:ln cap="flat" cmpd="sng" w="19050">
            <a:solidFill>
              <a:srgbClr val="E06666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120" name="Google Shape;1120;p113"/>
          <p:cNvCxnSpPr>
            <a:stCxn id="1116" idx="0"/>
          </p:cNvCxnSpPr>
          <p:nvPr/>
        </p:nvCxnSpPr>
        <p:spPr>
          <a:xfrm flipH="1" rot="10800000">
            <a:off x="5604075" y="3621625"/>
            <a:ext cx="9000" cy="377100"/>
          </a:xfrm>
          <a:prstGeom prst="straightConnector1">
            <a:avLst/>
          </a:prstGeom>
          <a:noFill/>
          <a:ln cap="flat" cmpd="sng" w="19050">
            <a:solidFill>
              <a:srgbClr val="E06666"/>
            </a:solidFill>
            <a:prstDash val="dash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4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" name="Google Shape;1125;p11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26" name="Google Shape;1126;p114"/>
          <p:cNvSpPr txBox="1"/>
          <p:nvPr>
            <p:ph idx="1" type="body"/>
          </p:nvPr>
        </p:nvSpPr>
        <p:spPr>
          <a:xfrm>
            <a:off x="311700" y="1152475"/>
            <a:ext cx="8684100" cy="29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Unfortunately, even in log odds targets are at infinity, making RSS unfeasible.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127" name="Google Shape;1127;p11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128" name="Google Shape;1128;p11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29" name="Google Shape;1129;p114"/>
          <p:cNvCxnSpPr/>
          <p:nvPr/>
        </p:nvCxnSpPr>
        <p:spPr>
          <a:xfrm>
            <a:off x="4117764" y="2426818"/>
            <a:ext cx="0" cy="25653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30" name="Google Shape;1130;p114"/>
          <p:cNvCxnSpPr/>
          <p:nvPr/>
        </p:nvCxnSpPr>
        <p:spPr>
          <a:xfrm rot="10800000">
            <a:off x="4117625" y="3709460"/>
            <a:ext cx="4170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31" name="Google Shape;1131;p114"/>
          <p:cNvSpPr txBox="1"/>
          <p:nvPr/>
        </p:nvSpPr>
        <p:spPr>
          <a:xfrm>
            <a:off x="3925800" y="3542778"/>
            <a:ext cx="192000" cy="2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</a:t>
            </a:r>
            <a:endParaRPr/>
          </a:p>
        </p:txBody>
      </p:sp>
      <p:sp>
        <p:nvSpPr>
          <p:cNvPr id="1132" name="Google Shape;1132;p114"/>
          <p:cNvSpPr txBox="1"/>
          <p:nvPr/>
        </p:nvSpPr>
        <p:spPr>
          <a:xfrm>
            <a:off x="3842060" y="2094488"/>
            <a:ext cx="192000" cy="2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∞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33" name="Google Shape;1133;p114"/>
          <p:cNvSpPr txBox="1"/>
          <p:nvPr/>
        </p:nvSpPr>
        <p:spPr>
          <a:xfrm>
            <a:off x="3267978" y="4760931"/>
            <a:ext cx="813000" cy="2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∞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34" name="Google Shape;1134;p114"/>
          <p:cNvSpPr txBox="1"/>
          <p:nvPr/>
        </p:nvSpPr>
        <p:spPr>
          <a:xfrm>
            <a:off x="3161938" y="4760931"/>
            <a:ext cx="165600" cy="2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-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35" name="Google Shape;1135;p114"/>
          <p:cNvSpPr/>
          <p:nvPr/>
        </p:nvSpPr>
        <p:spPr>
          <a:xfrm>
            <a:off x="6546630" y="2298340"/>
            <a:ext cx="128400" cy="1284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6" name="Google Shape;1136;p114"/>
          <p:cNvSpPr/>
          <p:nvPr/>
        </p:nvSpPr>
        <p:spPr>
          <a:xfrm>
            <a:off x="6931645" y="2298340"/>
            <a:ext cx="128400" cy="1284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7" name="Google Shape;1137;p114"/>
          <p:cNvSpPr/>
          <p:nvPr/>
        </p:nvSpPr>
        <p:spPr>
          <a:xfrm>
            <a:off x="7256060" y="2298340"/>
            <a:ext cx="128400" cy="1284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8" name="Google Shape;1138;p114"/>
          <p:cNvSpPr/>
          <p:nvPr/>
        </p:nvSpPr>
        <p:spPr>
          <a:xfrm>
            <a:off x="7610775" y="2298340"/>
            <a:ext cx="128400" cy="1284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9" name="Google Shape;1139;p114"/>
          <p:cNvSpPr/>
          <p:nvPr/>
        </p:nvSpPr>
        <p:spPr>
          <a:xfrm>
            <a:off x="4181124" y="4910195"/>
            <a:ext cx="128400" cy="1284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0" name="Google Shape;1140;p114"/>
          <p:cNvSpPr/>
          <p:nvPr/>
        </p:nvSpPr>
        <p:spPr>
          <a:xfrm>
            <a:off x="4545939" y="4910195"/>
            <a:ext cx="128400" cy="1284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1" name="Google Shape;1141;p114"/>
          <p:cNvSpPr/>
          <p:nvPr/>
        </p:nvSpPr>
        <p:spPr>
          <a:xfrm>
            <a:off x="4946094" y="4910195"/>
            <a:ext cx="128400" cy="1284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2" name="Google Shape;1142;p114"/>
          <p:cNvSpPr/>
          <p:nvPr/>
        </p:nvSpPr>
        <p:spPr>
          <a:xfrm>
            <a:off x="5270509" y="4910195"/>
            <a:ext cx="128400" cy="1284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3" name="Google Shape;1143;p114"/>
          <p:cNvSpPr/>
          <p:nvPr/>
        </p:nvSpPr>
        <p:spPr>
          <a:xfrm>
            <a:off x="5559584" y="4910195"/>
            <a:ext cx="128400" cy="1284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44" name="Google Shape;1144;p114"/>
          <p:cNvCxnSpPr/>
          <p:nvPr/>
        </p:nvCxnSpPr>
        <p:spPr>
          <a:xfrm flipH="1" rot="10800000">
            <a:off x="4158164" y="2335719"/>
            <a:ext cx="3746700" cy="2484600"/>
          </a:xfrm>
          <a:prstGeom prst="straightConnector1">
            <a:avLst/>
          </a:prstGeom>
          <a:noFill/>
          <a:ln cap="flat" cmpd="sng" w="19050">
            <a:solidFill>
              <a:srgbClr val="6FA8DC"/>
            </a:solidFill>
            <a:prstDash val="dash"/>
            <a:round/>
            <a:headEnd len="med" w="med" type="triangle"/>
            <a:tailEnd len="med" w="med" type="triangle"/>
          </a:ln>
        </p:spPr>
      </p:cxnSp>
      <p:pic>
        <p:nvPicPr>
          <p:cNvPr id="1145" name="Google Shape;1145;p1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32377" y="3428987"/>
            <a:ext cx="1895173" cy="560919"/>
          </a:xfrm>
          <a:prstGeom prst="rect">
            <a:avLst/>
          </a:prstGeom>
          <a:noFill/>
          <a:ln cap="flat" cmpd="sng" w="19050">
            <a:solidFill>
              <a:srgbClr val="6FA8DC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9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0" name="Google Shape;1150;p11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51" name="Google Shape;1151;p115"/>
          <p:cNvSpPr txBox="1"/>
          <p:nvPr>
            <p:ph idx="1" type="body"/>
          </p:nvPr>
        </p:nvSpPr>
        <p:spPr>
          <a:xfrm>
            <a:off x="311700" y="1152475"/>
            <a:ext cx="8684100" cy="29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 first step for maximum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likelihood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is to go from log odds back to probability.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152" name="Google Shape;1152;p11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153" name="Google Shape;1153;p11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54" name="Google Shape;1154;p115"/>
          <p:cNvCxnSpPr/>
          <p:nvPr/>
        </p:nvCxnSpPr>
        <p:spPr>
          <a:xfrm>
            <a:off x="5862710" y="2741263"/>
            <a:ext cx="0" cy="17520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55" name="Google Shape;1155;p115"/>
          <p:cNvCxnSpPr/>
          <p:nvPr/>
        </p:nvCxnSpPr>
        <p:spPr>
          <a:xfrm rot="10800000">
            <a:off x="5862625" y="3617242"/>
            <a:ext cx="28485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56" name="Google Shape;1156;p115"/>
          <p:cNvSpPr txBox="1"/>
          <p:nvPr/>
        </p:nvSpPr>
        <p:spPr>
          <a:xfrm>
            <a:off x="5579208" y="3427207"/>
            <a:ext cx="1311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</a:t>
            </a:r>
            <a:endParaRPr/>
          </a:p>
        </p:txBody>
      </p:sp>
      <p:sp>
        <p:nvSpPr>
          <p:cNvPr id="1157" name="Google Shape;1157;p115"/>
          <p:cNvSpPr txBox="1"/>
          <p:nvPr/>
        </p:nvSpPr>
        <p:spPr>
          <a:xfrm>
            <a:off x="5598218" y="2361898"/>
            <a:ext cx="1311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∞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58" name="Google Shape;1158;p115"/>
          <p:cNvSpPr txBox="1"/>
          <p:nvPr/>
        </p:nvSpPr>
        <p:spPr>
          <a:xfrm>
            <a:off x="5129950" y="4335343"/>
            <a:ext cx="5553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∞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59" name="Google Shape;1159;p115"/>
          <p:cNvSpPr txBox="1"/>
          <p:nvPr/>
        </p:nvSpPr>
        <p:spPr>
          <a:xfrm>
            <a:off x="5011626" y="4353056"/>
            <a:ext cx="165600" cy="2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-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60" name="Google Shape;1160;p115"/>
          <p:cNvSpPr/>
          <p:nvPr/>
        </p:nvSpPr>
        <p:spPr>
          <a:xfrm>
            <a:off x="7521500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1" name="Google Shape;1161;p115"/>
          <p:cNvSpPr/>
          <p:nvPr/>
        </p:nvSpPr>
        <p:spPr>
          <a:xfrm>
            <a:off x="7784446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2" name="Google Shape;1162;p115"/>
          <p:cNvSpPr/>
          <p:nvPr/>
        </p:nvSpPr>
        <p:spPr>
          <a:xfrm>
            <a:off x="8006005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3" name="Google Shape;1163;p115"/>
          <p:cNvSpPr/>
          <p:nvPr/>
        </p:nvSpPr>
        <p:spPr>
          <a:xfrm>
            <a:off x="8248257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4" name="Google Shape;1164;p115"/>
          <p:cNvSpPr/>
          <p:nvPr/>
        </p:nvSpPr>
        <p:spPr>
          <a:xfrm>
            <a:off x="5905982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5" name="Google Shape;1165;p115"/>
          <p:cNvSpPr/>
          <p:nvPr/>
        </p:nvSpPr>
        <p:spPr>
          <a:xfrm>
            <a:off x="6155132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6" name="Google Shape;1166;p115"/>
          <p:cNvSpPr/>
          <p:nvPr/>
        </p:nvSpPr>
        <p:spPr>
          <a:xfrm>
            <a:off x="6428417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7" name="Google Shape;1167;p115"/>
          <p:cNvSpPr/>
          <p:nvPr/>
        </p:nvSpPr>
        <p:spPr>
          <a:xfrm>
            <a:off x="6649975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8" name="Google Shape;1168;p115"/>
          <p:cNvSpPr/>
          <p:nvPr/>
        </p:nvSpPr>
        <p:spPr>
          <a:xfrm>
            <a:off x="6847399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69" name="Google Shape;1169;p115"/>
          <p:cNvCxnSpPr/>
          <p:nvPr/>
        </p:nvCxnSpPr>
        <p:spPr>
          <a:xfrm flipH="1" rot="10800000">
            <a:off x="5890301" y="2679102"/>
            <a:ext cx="2558700" cy="1696800"/>
          </a:xfrm>
          <a:prstGeom prst="straightConnector1">
            <a:avLst/>
          </a:prstGeom>
          <a:noFill/>
          <a:ln cap="flat" cmpd="sng" w="19050">
            <a:solidFill>
              <a:srgbClr val="6FA8DC"/>
            </a:solidFill>
            <a:prstDash val="dash"/>
            <a:round/>
            <a:headEnd len="med" w="med" type="triangle"/>
            <a:tailEnd len="med" w="med" type="triangle"/>
          </a:ln>
        </p:spPr>
      </p:cxnSp>
      <p:pic>
        <p:nvPicPr>
          <p:cNvPr id="1170" name="Google Shape;1170;p1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125" y="2559238"/>
            <a:ext cx="4136100" cy="2210387"/>
          </a:xfrm>
          <a:prstGeom prst="rect">
            <a:avLst/>
          </a:prstGeom>
          <a:noFill/>
          <a:ln>
            <a:noFill/>
          </a:ln>
        </p:spPr>
      </p:pic>
      <p:sp>
        <p:nvSpPr>
          <p:cNvPr id="1171" name="Google Shape;1171;p115"/>
          <p:cNvSpPr/>
          <p:nvPr/>
        </p:nvSpPr>
        <p:spPr>
          <a:xfrm>
            <a:off x="4256075" y="3235825"/>
            <a:ext cx="1155300" cy="4407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5" name="Shape 1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6" name="Google Shape;1176;p11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77" name="Google Shape;1177;p116"/>
          <p:cNvSpPr txBox="1"/>
          <p:nvPr>
            <p:ph idx="1" type="body"/>
          </p:nvPr>
        </p:nvSpPr>
        <p:spPr>
          <a:xfrm>
            <a:off x="311700" y="1152475"/>
            <a:ext cx="8684100" cy="29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 first step for maximum likelihood is to go from log odds back to probability.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178" name="Google Shape;1178;p11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179" name="Google Shape;1179;p11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0" name="Google Shape;1180;p116"/>
          <p:cNvPicPr preferRelativeResize="0"/>
          <p:nvPr/>
        </p:nvPicPr>
        <p:blipFill rotWithShape="1">
          <a:blip r:embed="rId4">
            <a:alphaModFix/>
          </a:blip>
          <a:srcRect b="83290" l="0" r="0" t="0"/>
          <a:stretch/>
        </p:blipFill>
        <p:spPr>
          <a:xfrm>
            <a:off x="3251300" y="2384625"/>
            <a:ext cx="2641401" cy="859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4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5" name="Google Shape;1185;p11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86" name="Google Shape;1186;p117"/>
          <p:cNvSpPr txBox="1"/>
          <p:nvPr>
            <p:ph idx="1" type="body"/>
          </p:nvPr>
        </p:nvSpPr>
        <p:spPr>
          <a:xfrm>
            <a:off x="311700" y="1152475"/>
            <a:ext cx="8684100" cy="29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 first step for maximum likelihood is to go from log odds back to probability.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187" name="Google Shape;1187;p11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188" name="Google Shape;1188;p11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9" name="Google Shape;1189;p117"/>
          <p:cNvPicPr preferRelativeResize="0"/>
          <p:nvPr/>
        </p:nvPicPr>
        <p:blipFill rotWithShape="1">
          <a:blip r:embed="rId4">
            <a:alphaModFix/>
          </a:blip>
          <a:srcRect b="70188" l="0" r="0" t="0"/>
          <a:stretch/>
        </p:blipFill>
        <p:spPr>
          <a:xfrm>
            <a:off x="3251300" y="2384625"/>
            <a:ext cx="2641401" cy="1533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3" name="Shape 1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4" name="Google Shape;1194;p11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95" name="Google Shape;1195;p118"/>
          <p:cNvSpPr txBox="1"/>
          <p:nvPr>
            <p:ph idx="1" type="body"/>
          </p:nvPr>
        </p:nvSpPr>
        <p:spPr>
          <a:xfrm>
            <a:off x="311700" y="1152475"/>
            <a:ext cx="8684100" cy="29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 first step for maximum likelihood is to go from log odds back to probability.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196" name="Google Shape;1196;p11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197" name="Google Shape;1197;p11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8" name="Google Shape;1198;p118"/>
          <p:cNvPicPr preferRelativeResize="0"/>
          <p:nvPr/>
        </p:nvPicPr>
        <p:blipFill rotWithShape="1">
          <a:blip r:embed="rId4">
            <a:alphaModFix/>
          </a:blip>
          <a:srcRect b="56574" l="0" r="0" t="0"/>
          <a:stretch/>
        </p:blipFill>
        <p:spPr>
          <a:xfrm>
            <a:off x="3251300" y="2384625"/>
            <a:ext cx="2641401" cy="22336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2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3" name="Google Shape;1203;p11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04" name="Google Shape;1204;p119"/>
          <p:cNvSpPr txBox="1"/>
          <p:nvPr>
            <p:ph idx="1" type="body"/>
          </p:nvPr>
        </p:nvSpPr>
        <p:spPr>
          <a:xfrm>
            <a:off x="311700" y="1152475"/>
            <a:ext cx="8684100" cy="29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 first step for maximum likelihood is to go from log odds back to probability.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205" name="Google Shape;1205;p11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206" name="Google Shape;1206;p11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7" name="Google Shape;1207;p119"/>
          <p:cNvPicPr preferRelativeResize="0"/>
          <p:nvPr/>
        </p:nvPicPr>
        <p:blipFill rotWithShape="1">
          <a:blip r:embed="rId4">
            <a:alphaModFix/>
          </a:blip>
          <a:srcRect b="56574" l="0" r="0" t="31220"/>
          <a:stretch/>
        </p:blipFill>
        <p:spPr>
          <a:xfrm>
            <a:off x="3333050" y="2257839"/>
            <a:ext cx="2641401" cy="6278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1" name="Shape 1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2" name="Google Shape;1212;p12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13" name="Google Shape;1213;p120"/>
          <p:cNvSpPr txBox="1"/>
          <p:nvPr>
            <p:ph idx="1" type="body"/>
          </p:nvPr>
        </p:nvSpPr>
        <p:spPr>
          <a:xfrm>
            <a:off x="311700" y="1152475"/>
            <a:ext cx="8684100" cy="29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 first step for maximum likelihood is to go from log odds back to probability.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214" name="Google Shape;1214;p12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215" name="Google Shape;1215;p12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6" name="Google Shape;1216;p120"/>
          <p:cNvPicPr preferRelativeResize="0"/>
          <p:nvPr/>
        </p:nvPicPr>
        <p:blipFill rotWithShape="1">
          <a:blip r:embed="rId4">
            <a:alphaModFix/>
          </a:blip>
          <a:srcRect b="42370" l="0" r="0" t="31221"/>
          <a:stretch/>
        </p:blipFill>
        <p:spPr>
          <a:xfrm>
            <a:off x="3333050" y="2257863"/>
            <a:ext cx="2641401" cy="1358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0" name="Shape 1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1" name="Google Shape;1221;p12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22" name="Google Shape;1222;p121"/>
          <p:cNvSpPr txBox="1"/>
          <p:nvPr>
            <p:ph idx="1" type="body"/>
          </p:nvPr>
        </p:nvSpPr>
        <p:spPr>
          <a:xfrm>
            <a:off x="311700" y="1152475"/>
            <a:ext cx="8684100" cy="29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 first step for maximum likelihood is to go from log odds back to probability.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223" name="Google Shape;1223;p12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224" name="Google Shape;1224;p12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5" name="Google Shape;1225;p121"/>
          <p:cNvPicPr preferRelativeResize="0"/>
          <p:nvPr/>
        </p:nvPicPr>
        <p:blipFill rotWithShape="1">
          <a:blip r:embed="rId4">
            <a:alphaModFix/>
          </a:blip>
          <a:srcRect b="31221" l="0" r="0" t="31221"/>
          <a:stretch/>
        </p:blipFill>
        <p:spPr>
          <a:xfrm>
            <a:off x="3333050" y="2257880"/>
            <a:ext cx="2641401" cy="1931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6" name="Google Shape;136;p23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Keep in mind, any continuous target can be converted into categories through discretization.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Class 0: House Price $0-100k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Class 1: House Price $100k-200k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Class 2: House Price &lt;$200k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37" name="Google Shape;137;p2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38" name="Google Shape;138;p2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9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Google Shape;1230;p12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31" name="Google Shape;1231;p122"/>
          <p:cNvSpPr txBox="1"/>
          <p:nvPr>
            <p:ph idx="1" type="body"/>
          </p:nvPr>
        </p:nvSpPr>
        <p:spPr>
          <a:xfrm>
            <a:off x="311700" y="1152475"/>
            <a:ext cx="8684100" cy="29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 first step for maximum likelihood is to go from log odds back to probability.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232" name="Google Shape;1232;p12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233" name="Google Shape;1233;p12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4" name="Google Shape;1234;p122"/>
          <p:cNvPicPr preferRelativeResize="0"/>
          <p:nvPr/>
        </p:nvPicPr>
        <p:blipFill rotWithShape="1">
          <a:blip r:embed="rId4">
            <a:alphaModFix/>
          </a:blip>
          <a:srcRect b="18662" l="0" r="0" t="31221"/>
          <a:stretch/>
        </p:blipFill>
        <p:spPr>
          <a:xfrm>
            <a:off x="3333050" y="2257873"/>
            <a:ext cx="2641401" cy="257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8" name="Shape 1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" name="Google Shape;1239;p12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40" name="Google Shape;1240;p123"/>
          <p:cNvSpPr txBox="1"/>
          <p:nvPr>
            <p:ph idx="1" type="body"/>
          </p:nvPr>
        </p:nvSpPr>
        <p:spPr>
          <a:xfrm>
            <a:off x="311700" y="1152475"/>
            <a:ext cx="8684100" cy="29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 first step for maximum likelihood is to go from log odds back to probability.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241" name="Google Shape;1241;p12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242" name="Google Shape;1242;p12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3" name="Google Shape;1243;p123"/>
          <p:cNvPicPr preferRelativeResize="0"/>
          <p:nvPr/>
        </p:nvPicPr>
        <p:blipFill rotWithShape="1">
          <a:blip r:embed="rId4">
            <a:alphaModFix/>
          </a:blip>
          <a:srcRect b="0" l="0" r="0" t="46056"/>
          <a:stretch/>
        </p:blipFill>
        <p:spPr>
          <a:xfrm>
            <a:off x="3333050" y="2257875"/>
            <a:ext cx="2641401" cy="2774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7" name="Shape 1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8" name="Google Shape;1248;p12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49" name="Google Shape;1249;p124"/>
          <p:cNvSpPr txBox="1"/>
          <p:nvPr>
            <p:ph idx="1" type="body"/>
          </p:nvPr>
        </p:nvSpPr>
        <p:spPr>
          <a:xfrm>
            <a:off x="311700" y="1152475"/>
            <a:ext cx="8684100" cy="29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 first step for maximum likelihood is to go from log odds back to probability.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250" name="Google Shape;1250;p12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251" name="Google Shape;1251;p12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2" name="Google Shape;1252;p124"/>
          <p:cNvPicPr preferRelativeResize="0"/>
          <p:nvPr/>
        </p:nvPicPr>
        <p:blipFill rotWithShape="1">
          <a:blip r:embed="rId4">
            <a:alphaModFix/>
          </a:blip>
          <a:srcRect b="0" l="0" r="0" t="84082"/>
          <a:stretch/>
        </p:blipFill>
        <p:spPr>
          <a:xfrm>
            <a:off x="3333050" y="2939999"/>
            <a:ext cx="2641401" cy="8187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6" name="Shape 1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7" name="Google Shape;1257;p125"/>
          <p:cNvPicPr preferRelativeResize="0"/>
          <p:nvPr/>
        </p:nvPicPr>
        <p:blipFill rotWithShape="1">
          <a:blip r:embed="rId3">
            <a:alphaModFix/>
          </a:blip>
          <a:srcRect b="0" l="0" r="0" t="84082"/>
          <a:stretch/>
        </p:blipFill>
        <p:spPr>
          <a:xfrm>
            <a:off x="3616625" y="3756574"/>
            <a:ext cx="2641401" cy="818777"/>
          </a:xfrm>
          <a:prstGeom prst="rect">
            <a:avLst/>
          </a:prstGeom>
          <a:noFill/>
          <a:ln>
            <a:noFill/>
          </a:ln>
        </p:spPr>
      </p:pic>
      <p:sp>
        <p:nvSpPr>
          <p:cNvPr id="1258" name="Google Shape;1258;p12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59" name="Google Shape;1259;p125"/>
          <p:cNvSpPr txBox="1"/>
          <p:nvPr>
            <p:ph idx="1" type="body"/>
          </p:nvPr>
        </p:nvSpPr>
        <p:spPr>
          <a:xfrm>
            <a:off x="311700" y="1152475"/>
            <a:ext cx="8684100" cy="175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are now able to convert ln(odds) into a probability.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260" name="Google Shape;1260;p125"/>
          <p:cNvPicPr preferRelativeResize="0"/>
          <p:nvPr/>
        </p:nvPicPr>
        <p:blipFill rotWithShape="1">
          <a:blip r:embed="rId4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261" name="Google Shape;1261;p125"/>
          <p:cNvPicPr preferRelativeResize="0"/>
          <p:nvPr/>
        </p:nvPicPr>
        <p:blipFill rotWithShape="1">
          <a:blip r:embed="rId4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62" name="Google Shape;1262;p125"/>
          <p:cNvCxnSpPr/>
          <p:nvPr/>
        </p:nvCxnSpPr>
        <p:spPr>
          <a:xfrm>
            <a:off x="5862710" y="2741263"/>
            <a:ext cx="0" cy="17520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63" name="Google Shape;1263;p125"/>
          <p:cNvCxnSpPr/>
          <p:nvPr/>
        </p:nvCxnSpPr>
        <p:spPr>
          <a:xfrm rot="10800000">
            <a:off x="5862625" y="3617242"/>
            <a:ext cx="28485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64" name="Google Shape;1264;p125"/>
          <p:cNvSpPr txBox="1"/>
          <p:nvPr/>
        </p:nvSpPr>
        <p:spPr>
          <a:xfrm>
            <a:off x="5579208" y="3427207"/>
            <a:ext cx="1311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</a:t>
            </a:r>
            <a:endParaRPr/>
          </a:p>
        </p:txBody>
      </p:sp>
      <p:sp>
        <p:nvSpPr>
          <p:cNvPr id="1265" name="Google Shape;1265;p125"/>
          <p:cNvSpPr txBox="1"/>
          <p:nvPr/>
        </p:nvSpPr>
        <p:spPr>
          <a:xfrm>
            <a:off x="5598218" y="2361898"/>
            <a:ext cx="1311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∞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66" name="Google Shape;1266;p125"/>
          <p:cNvSpPr txBox="1"/>
          <p:nvPr/>
        </p:nvSpPr>
        <p:spPr>
          <a:xfrm>
            <a:off x="5129950" y="4335343"/>
            <a:ext cx="5553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∞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67" name="Google Shape;1267;p125"/>
          <p:cNvSpPr txBox="1"/>
          <p:nvPr/>
        </p:nvSpPr>
        <p:spPr>
          <a:xfrm>
            <a:off x="5011626" y="4353056"/>
            <a:ext cx="165600" cy="2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-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68" name="Google Shape;1268;p125"/>
          <p:cNvSpPr/>
          <p:nvPr/>
        </p:nvSpPr>
        <p:spPr>
          <a:xfrm>
            <a:off x="7521500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9" name="Google Shape;1269;p125"/>
          <p:cNvSpPr/>
          <p:nvPr/>
        </p:nvSpPr>
        <p:spPr>
          <a:xfrm>
            <a:off x="7784446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0" name="Google Shape;1270;p125"/>
          <p:cNvSpPr/>
          <p:nvPr/>
        </p:nvSpPr>
        <p:spPr>
          <a:xfrm>
            <a:off x="8006005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1" name="Google Shape;1271;p125"/>
          <p:cNvSpPr/>
          <p:nvPr/>
        </p:nvSpPr>
        <p:spPr>
          <a:xfrm>
            <a:off x="8248257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2" name="Google Shape;1272;p125"/>
          <p:cNvSpPr/>
          <p:nvPr/>
        </p:nvSpPr>
        <p:spPr>
          <a:xfrm>
            <a:off x="5905982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3" name="Google Shape;1273;p125"/>
          <p:cNvSpPr/>
          <p:nvPr/>
        </p:nvSpPr>
        <p:spPr>
          <a:xfrm>
            <a:off x="6155132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4" name="Google Shape;1274;p125"/>
          <p:cNvSpPr/>
          <p:nvPr/>
        </p:nvSpPr>
        <p:spPr>
          <a:xfrm>
            <a:off x="6428417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5" name="Google Shape;1275;p125"/>
          <p:cNvSpPr/>
          <p:nvPr/>
        </p:nvSpPr>
        <p:spPr>
          <a:xfrm>
            <a:off x="6649975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6" name="Google Shape;1276;p125"/>
          <p:cNvSpPr/>
          <p:nvPr/>
        </p:nvSpPr>
        <p:spPr>
          <a:xfrm>
            <a:off x="6847399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77" name="Google Shape;1277;p125"/>
          <p:cNvCxnSpPr/>
          <p:nvPr/>
        </p:nvCxnSpPr>
        <p:spPr>
          <a:xfrm flipH="1" rot="10800000">
            <a:off x="5890301" y="2679102"/>
            <a:ext cx="2558700" cy="1696800"/>
          </a:xfrm>
          <a:prstGeom prst="straightConnector1">
            <a:avLst/>
          </a:prstGeom>
          <a:noFill/>
          <a:ln cap="flat" cmpd="sng" w="19050">
            <a:solidFill>
              <a:srgbClr val="6FA8DC"/>
            </a:solidFill>
            <a:prstDash val="dash"/>
            <a:round/>
            <a:headEnd len="med" w="med" type="triangle"/>
            <a:tailEnd len="med" w="med" type="triangle"/>
          </a:ln>
        </p:spPr>
      </p:cxnSp>
      <p:pic>
        <p:nvPicPr>
          <p:cNvPr id="1278" name="Google Shape;1278;p1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125" y="2559238"/>
            <a:ext cx="4136100" cy="2210387"/>
          </a:xfrm>
          <a:prstGeom prst="rect">
            <a:avLst/>
          </a:prstGeom>
          <a:noFill/>
          <a:ln>
            <a:noFill/>
          </a:ln>
        </p:spPr>
      </p:pic>
      <p:sp>
        <p:nvSpPr>
          <p:cNvPr id="1279" name="Google Shape;1279;p125"/>
          <p:cNvSpPr/>
          <p:nvPr/>
        </p:nvSpPr>
        <p:spPr>
          <a:xfrm>
            <a:off x="4256075" y="3235825"/>
            <a:ext cx="1155300" cy="4407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3" name="Shape 1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4" name="Google Shape;1284;p126"/>
          <p:cNvPicPr preferRelativeResize="0"/>
          <p:nvPr/>
        </p:nvPicPr>
        <p:blipFill rotWithShape="1">
          <a:blip r:embed="rId3">
            <a:alphaModFix/>
          </a:blip>
          <a:srcRect b="0" l="0" r="0" t="84082"/>
          <a:stretch/>
        </p:blipFill>
        <p:spPr>
          <a:xfrm>
            <a:off x="3616625" y="3756574"/>
            <a:ext cx="2641401" cy="818777"/>
          </a:xfrm>
          <a:prstGeom prst="rect">
            <a:avLst/>
          </a:prstGeom>
          <a:noFill/>
          <a:ln>
            <a:noFill/>
          </a:ln>
        </p:spPr>
      </p:pic>
      <p:sp>
        <p:nvSpPr>
          <p:cNvPr id="1285" name="Google Shape;1285;p12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86" name="Google Shape;1286;p126"/>
          <p:cNvSpPr txBox="1"/>
          <p:nvPr>
            <p:ph idx="1" type="body"/>
          </p:nvPr>
        </p:nvSpPr>
        <p:spPr>
          <a:xfrm>
            <a:off x="311700" y="1152475"/>
            <a:ext cx="8684100" cy="175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Let’s now explore the intuition behind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maximum likelihood.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287" name="Google Shape;1287;p126"/>
          <p:cNvPicPr preferRelativeResize="0"/>
          <p:nvPr/>
        </p:nvPicPr>
        <p:blipFill rotWithShape="1">
          <a:blip r:embed="rId4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288" name="Google Shape;1288;p126"/>
          <p:cNvPicPr preferRelativeResize="0"/>
          <p:nvPr/>
        </p:nvPicPr>
        <p:blipFill rotWithShape="1">
          <a:blip r:embed="rId4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89" name="Google Shape;1289;p126"/>
          <p:cNvCxnSpPr/>
          <p:nvPr/>
        </p:nvCxnSpPr>
        <p:spPr>
          <a:xfrm>
            <a:off x="5862710" y="2741263"/>
            <a:ext cx="0" cy="17520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90" name="Google Shape;1290;p126"/>
          <p:cNvCxnSpPr/>
          <p:nvPr/>
        </p:nvCxnSpPr>
        <p:spPr>
          <a:xfrm rot="10800000">
            <a:off x="5862625" y="3617242"/>
            <a:ext cx="28485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91" name="Google Shape;1291;p126"/>
          <p:cNvSpPr txBox="1"/>
          <p:nvPr/>
        </p:nvSpPr>
        <p:spPr>
          <a:xfrm>
            <a:off x="5579208" y="3427207"/>
            <a:ext cx="1311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</a:t>
            </a:r>
            <a:endParaRPr/>
          </a:p>
        </p:txBody>
      </p:sp>
      <p:sp>
        <p:nvSpPr>
          <p:cNvPr id="1292" name="Google Shape;1292;p126"/>
          <p:cNvSpPr txBox="1"/>
          <p:nvPr/>
        </p:nvSpPr>
        <p:spPr>
          <a:xfrm>
            <a:off x="5598218" y="2361898"/>
            <a:ext cx="1311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∞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93" name="Google Shape;1293;p126"/>
          <p:cNvSpPr txBox="1"/>
          <p:nvPr/>
        </p:nvSpPr>
        <p:spPr>
          <a:xfrm>
            <a:off x="5129950" y="4335343"/>
            <a:ext cx="5553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∞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94" name="Google Shape;1294;p126"/>
          <p:cNvSpPr txBox="1"/>
          <p:nvPr/>
        </p:nvSpPr>
        <p:spPr>
          <a:xfrm>
            <a:off x="5011626" y="4353056"/>
            <a:ext cx="165600" cy="2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-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95" name="Google Shape;1295;p126"/>
          <p:cNvSpPr/>
          <p:nvPr/>
        </p:nvSpPr>
        <p:spPr>
          <a:xfrm>
            <a:off x="7521500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6" name="Google Shape;1296;p126"/>
          <p:cNvSpPr/>
          <p:nvPr/>
        </p:nvSpPr>
        <p:spPr>
          <a:xfrm>
            <a:off x="7784446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7" name="Google Shape;1297;p126"/>
          <p:cNvSpPr/>
          <p:nvPr/>
        </p:nvSpPr>
        <p:spPr>
          <a:xfrm>
            <a:off x="8006005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8" name="Google Shape;1298;p126"/>
          <p:cNvSpPr/>
          <p:nvPr/>
        </p:nvSpPr>
        <p:spPr>
          <a:xfrm>
            <a:off x="8248257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9" name="Google Shape;1299;p126"/>
          <p:cNvSpPr/>
          <p:nvPr/>
        </p:nvSpPr>
        <p:spPr>
          <a:xfrm>
            <a:off x="5905982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0" name="Google Shape;1300;p126"/>
          <p:cNvSpPr/>
          <p:nvPr/>
        </p:nvSpPr>
        <p:spPr>
          <a:xfrm>
            <a:off x="6155132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1" name="Google Shape;1301;p126"/>
          <p:cNvSpPr/>
          <p:nvPr/>
        </p:nvSpPr>
        <p:spPr>
          <a:xfrm>
            <a:off x="6428417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2" name="Google Shape;1302;p126"/>
          <p:cNvSpPr/>
          <p:nvPr/>
        </p:nvSpPr>
        <p:spPr>
          <a:xfrm>
            <a:off x="6649975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3" name="Google Shape;1303;p126"/>
          <p:cNvSpPr/>
          <p:nvPr/>
        </p:nvSpPr>
        <p:spPr>
          <a:xfrm>
            <a:off x="6847399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04" name="Google Shape;1304;p126"/>
          <p:cNvCxnSpPr/>
          <p:nvPr/>
        </p:nvCxnSpPr>
        <p:spPr>
          <a:xfrm flipH="1" rot="10800000">
            <a:off x="5890301" y="2679102"/>
            <a:ext cx="2558700" cy="1696800"/>
          </a:xfrm>
          <a:prstGeom prst="straightConnector1">
            <a:avLst/>
          </a:prstGeom>
          <a:noFill/>
          <a:ln cap="flat" cmpd="sng" w="19050">
            <a:solidFill>
              <a:srgbClr val="6FA8DC"/>
            </a:solidFill>
            <a:prstDash val="dash"/>
            <a:round/>
            <a:headEnd len="med" w="med" type="triangle"/>
            <a:tailEnd len="med" w="med" type="triangle"/>
          </a:ln>
        </p:spPr>
      </p:cxnSp>
      <p:pic>
        <p:nvPicPr>
          <p:cNvPr id="1305" name="Google Shape;1305;p1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125" y="2559238"/>
            <a:ext cx="4136100" cy="2210387"/>
          </a:xfrm>
          <a:prstGeom prst="rect">
            <a:avLst/>
          </a:prstGeom>
          <a:noFill/>
          <a:ln>
            <a:noFill/>
          </a:ln>
        </p:spPr>
      </p:pic>
      <p:sp>
        <p:nvSpPr>
          <p:cNvPr id="1306" name="Google Shape;1306;p126"/>
          <p:cNvSpPr/>
          <p:nvPr/>
        </p:nvSpPr>
        <p:spPr>
          <a:xfrm>
            <a:off x="4256075" y="3235825"/>
            <a:ext cx="1155300" cy="4407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0" name="Shape 1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1" name="Google Shape;1311;p12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12" name="Google Shape;1312;p127"/>
          <p:cNvSpPr txBox="1"/>
          <p:nvPr>
            <p:ph idx="1" type="body"/>
          </p:nvPr>
        </p:nvSpPr>
        <p:spPr>
          <a:xfrm>
            <a:off x="311700" y="1152475"/>
            <a:ext cx="8684100" cy="175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choose a line in the log(odds) axis and project the points on to the line: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313" name="Google Shape;1313;p12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314" name="Google Shape;1314;p12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15" name="Google Shape;1315;p127"/>
          <p:cNvCxnSpPr/>
          <p:nvPr/>
        </p:nvCxnSpPr>
        <p:spPr>
          <a:xfrm>
            <a:off x="5862710" y="2741263"/>
            <a:ext cx="0" cy="17520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16" name="Google Shape;1316;p127"/>
          <p:cNvCxnSpPr/>
          <p:nvPr/>
        </p:nvCxnSpPr>
        <p:spPr>
          <a:xfrm rot="10800000">
            <a:off x="5862625" y="3617242"/>
            <a:ext cx="28485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17" name="Google Shape;1317;p127"/>
          <p:cNvSpPr txBox="1"/>
          <p:nvPr/>
        </p:nvSpPr>
        <p:spPr>
          <a:xfrm>
            <a:off x="5579208" y="3427207"/>
            <a:ext cx="1311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</a:t>
            </a:r>
            <a:endParaRPr/>
          </a:p>
        </p:txBody>
      </p:sp>
      <p:sp>
        <p:nvSpPr>
          <p:cNvPr id="1318" name="Google Shape;1318;p127"/>
          <p:cNvSpPr txBox="1"/>
          <p:nvPr/>
        </p:nvSpPr>
        <p:spPr>
          <a:xfrm>
            <a:off x="5598218" y="2361898"/>
            <a:ext cx="1311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∞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19" name="Google Shape;1319;p127"/>
          <p:cNvSpPr txBox="1"/>
          <p:nvPr/>
        </p:nvSpPr>
        <p:spPr>
          <a:xfrm>
            <a:off x="5129950" y="4335343"/>
            <a:ext cx="5553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∞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20" name="Google Shape;1320;p127"/>
          <p:cNvSpPr txBox="1"/>
          <p:nvPr/>
        </p:nvSpPr>
        <p:spPr>
          <a:xfrm>
            <a:off x="5011626" y="4353056"/>
            <a:ext cx="165600" cy="2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-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21" name="Google Shape;1321;p127"/>
          <p:cNvSpPr/>
          <p:nvPr/>
        </p:nvSpPr>
        <p:spPr>
          <a:xfrm>
            <a:off x="7521500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2" name="Google Shape;1322;p127"/>
          <p:cNvSpPr/>
          <p:nvPr/>
        </p:nvSpPr>
        <p:spPr>
          <a:xfrm>
            <a:off x="7784446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3" name="Google Shape;1323;p127"/>
          <p:cNvSpPr/>
          <p:nvPr/>
        </p:nvSpPr>
        <p:spPr>
          <a:xfrm>
            <a:off x="8006005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4" name="Google Shape;1324;p127"/>
          <p:cNvSpPr/>
          <p:nvPr/>
        </p:nvSpPr>
        <p:spPr>
          <a:xfrm>
            <a:off x="8248257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5" name="Google Shape;1325;p127"/>
          <p:cNvSpPr/>
          <p:nvPr/>
        </p:nvSpPr>
        <p:spPr>
          <a:xfrm>
            <a:off x="5905982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6" name="Google Shape;1326;p127"/>
          <p:cNvSpPr/>
          <p:nvPr/>
        </p:nvSpPr>
        <p:spPr>
          <a:xfrm>
            <a:off x="6155132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7" name="Google Shape;1327;p127"/>
          <p:cNvSpPr/>
          <p:nvPr/>
        </p:nvSpPr>
        <p:spPr>
          <a:xfrm>
            <a:off x="6428417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8" name="Google Shape;1328;p127"/>
          <p:cNvSpPr/>
          <p:nvPr/>
        </p:nvSpPr>
        <p:spPr>
          <a:xfrm>
            <a:off x="6649975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9" name="Google Shape;1329;p127"/>
          <p:cNvSpPr/>
          <p:nvPr/>
        </p:nvSpPr>
        <p:spPr>
          <a:xfrm>
            <a:off x="6847399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30" name="Google Shape;1330;p127"/>
          <p:cNvCxnSpPr/>
          <p:nvPr/>
        </p:nvCxnSpPr>
        <p:spPr>
          <a:xfrm flipH="1" rot="10800000">
            <a:off x="5890301" y="2679102"/>
            <a:ext cx="2558700" cy="1696800"/>
          </a:xfrm>
          <a:prstGeom prst="straightConnector1">
            <a:avLst/>
          </a:prstGeom>
          <a:noFill/>
          <a:ln cap="flat" cmpd="sng" w="19050">
            <a:solidFill>
              <a:srgbClr val="6FA8DC"/>
            </a:solidFill>
            <a:prstDash val="dash"/>
            <a:round/>
            <a:headEnd len="med" w="med" type="triangle"/>
            <a:tailEnd len="med" w="med" type="triangle"/>
          </a:ln>
        </p:spPr>
      </p:cxnSp>
      <p:pic>
        <p:nvPicPr>
          <p:cNvPr id="1331" name="Google Shape;1331;p127"/>
          <p:cNvPicPr preferRelativeResize="0"/>
          <p:nvPr/>
        </p:nvPicPr>
        <p:blipFill rotWithShape="1">
          <a:blip r:embed="rId4">
            <a:alphaModFix/>
          </a:blip>
          <a:srcRect b="8253" l="51284" r="26343" t="86335"/>
          <a:stretch/>
        </p:blipFill>
        <p:spPr>
          <a:xfrm>
            <a:off x="4912995" y="3482063"/>
            <a:ext cx="622932" cy="2934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5" name="Shape 1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6" name="Google Shape;1336;p12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37" name="Google Shape;1337;p128"/>
          <p:cNvSpPr txBox="1"/>
          <p:nvPr>
            <p:ph idx="1" type="body"/>
          </p:nvPr>
        </p:nvSpPr>
        <p:spPr>
          <a:xfrm>
            <a:off x="311700" y="1152475"/>
            <a:ext cx="8684100" cy="175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also know this line has a form on the probability y-axis.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338" name="Google Shape;1338;p12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339" name="Google Shape;1339;p12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40" name="Google Shape;1340;p128"/>
          <p:cNvCxnSpPr/>
          <p:nvPr/>
        </p:nvCxnSpPr>
        <p:spPr>
          <a:xfrm>
            <a:off x="5862710" y="2741263"/>
            <a:ext cx="0" cy="17520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41" name="Google Shape;1341;p128"/>
          <p:cNvCxnSpPr/>
          <p:nvPr/>
        </p:nvCxnSpPr>
        <p:spPr>
          <a:xfrm rot="10800000">
            <a:off x="5862625" y="3617242"/>
            <a:ext cx="28485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42" name="Google Shape;1342;p128"/>
          <p:cNvSpPr txBox="1"/>
          <p:nvPr/>
        </p:nvSpPr>
        <p:spPr>
          <a:xfrm>
            <a:off x="5579208" y="3427207"/>
            <a:ext cx="1311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</a:t>
            </a:r>
            <a:endParaRPr/>
          </a:p>
        </p:txBody>
      </p:sp>
      <p:sp>
        <p:nvSpPr>
          <p:cNvPr id="1343" name="Google Shape;1343;p128"/>
          <p:cNvSpPr txBox="1"/>
          <p:nvPr/>
        </p:nvSpPr>
        <p:spPr>
          <a:xfrm>
            <a:off x="5598218" y="2361898"/>
            <a:ext cx="1311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∞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44" name="Google Shape;1344;p128"/>
          <p:cNvSpPr txBox="1"/>
          <p:nvPr/>
        </p:nvSpPr>
        <p:spPr>
          <a:xfrm>
            <a:off x="5129950" y="4335343"/>
            <a:ext cx="5553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∞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45" name="Google Shape;1345;p128"/>
          <p:cNvSpPr txBox="1"/>
          <p:nvPr/>
        </p:nvSpPr>
        <p:spPr>
          <a:xfrm>
            <a:off x="5011626" y="4353056"/>
            <a:ext cx="165600" cy="2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-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46" name="Google Shape;1346;p128"/>
          <p:cNvSpPr/>
          <p:nvPr/>
        </p:nvSpPr>
        <p:spPr>
          <a:xfrm>
            <a:off x="7521500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7" name="Google Shape;1347;p128"/>
          <p:cNvSpPr/>
          <p:nvPr/>
        </p:nvSpPr>
        <p:spPr>
          <a:xfrm>
            <a:off x="7784446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8" name="Google Shape;1348;p128"/>
          <p:cNvSpPr/>
          <p:nvPr/>
        </p:nvSpPr>
        <p:spPr>
          <a:xfrm>
            <a:off x="8006005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9" name="Google Shape;1349;p128"/>
          <p:cNvSpPr/>
          <p:nvPr/>
        </p:nvSpPr>
        <p:spPr>
          <a:xfrm>
            <a:off x="8248257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0" name="Google Shape;1350;p128"/>
          <p:cNvSpPr/>
          <p:nvPr/>
        </p:nvSpPr>
        <p:spPr>
          <a:xfrm>
            <a:off x="5905982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1" name="Google Shape;1351;p128"/>
          <p:cNvSpPr/>
          <p:nvPr/>
        </p:nvSpPr>
        <p:spPr>
          <a:xfrm>
            <a:off x="6155132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2" name="Google Shape;1352;p128"/>
          <p:cNvSpPr/>
          <p:nvPr/>
        </p:nvSpPr>
        <p:spPr>
          <a:xfrm>
            <a:off x="6428417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3" name="Google Shape;1353;p128"/>
          <p:cNvSpPr/>
          <p:nvPr/>
        </p:nvSpPr>
        <p:spPr>
          <a:xfrm>
            <a:off x="6649975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4" name="Google Shape;1354;p128"/>
          <p:cNvSpPr/>
          <p:nvPr/>
        </p:nvSpPr>
        <p:spPr>
          <a:xfrm>
            <a:off x="6847399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55" name="Google Shape;1355;p128"/>
          <p:cNvCxnSpPr/>
          <p:nvPr/>
        </p:nvCxnSpPr>
        <p:spPr>
          <a:xfrm flipH="1" rot="10800000">
            <a:off x="5890301" y="2679102"/>
            <a:ext cx="2558700" cy="1696800"/>
          </a:xfrm>
          <a:prstGeom prst="straightConnector1">
            <a:avLst/>
          </a:prstGeom>
          <a:noFill/>
          <a:ln cap="flat" cmpd="sng" w="19050">
            <a:solidFill>
              <a:srgbClr val="6FA8DC"/>
            </a:solidFill>
            <a:prstDash val="dash"/>
            <a:round/>
            <a:headEnd len="med" w="med" type="triangle"/>
            <a:tailEnd len="med" w="med" type="triangle"/>
          </a:ln>
        </p:spPr>
      </p:cxnSp>
      <p:pic>
        <p:nvPicPr>
          <p:cNvPr id="1356" name="Google Shape;1356;p128"/>
          <p:cNvPicPr preferRelativeResize="0"/>
          <p:nvPr/>
        </p:nvPicPr>
        <p:blipFill rotWithShape="1">
          <a:blip r:embed="rId4">
            <a:alphaModFix/>
          </a:blip>
          <a:srcRect b="8253" l="51284" r="26343" t="86335"/>
          <a:stretch/>
        </p:blipFill>
        <p:spPr>
          <a:xfrm>
            <a:off x="4912995" y="3482063"/>
            <a:ext cx="622932" cy="2934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7" name="Google Shape;1357;p1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475" y="2436744"/>
            <a:ext cx="4574000" cy="2444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1" name="Shape 1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2" name="Google Shape;1362;p12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63" name="Google Shape;1363;p129"/>
          <p:cNvSpPr txBox="1"/>
          <p:nvPr>
            <p:ph idx="1" type="body"/>
          </p:nvPr>
        </p:nvSpPr>
        <p:spPr>
          <a:xfrm>
            <a:off x="311700" y="1152475"/>
            <a:ext cx="8684100" cy="175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choose a line in the log(odds) axis and project the points on to the line: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364" name="Google Shape;1364;p12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365" name="Google Shape;1365;p12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66" name="Google Shape;1366;p129"/>
          <p:cNvCxnSpPr/>
          <p:nvPr/>
        </p:nvCxnSpPr>
        <p:spPr>
          <a:xfrm>
            <a:off x="5862710" y="2741263"/>
            <a:ext cx="0" cy="17520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67" name="Google Shape;1367;p129"/>
          <p:cNvCxnSpPr/>
          <p:nvPr/>
        </p:nvCxnSpPr>
        <p:spPr>
          <a:xfrm rot="10800000">
            <a:off x="5862625" y="3617242"/>
            <a:ext cx="28485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68" name="Google Shape;1368;p129"/>
          <p:cNvSpPr txBox="1"/>
          <p:nvPr/>
        </p:nvSpPr>
        <p:spPr>
          <a:xfrm>
            <a:off x="5579208" y="3427207"/>
            <a:ext cx="1311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</a:t>
            </a:r>
            <a:endParaRPr/>
          </a:p>
        </p:txBody>
      </p:sp>
      <p:sp>
        <p:nvSpPr>
          <p:cNvPr id="1369" name="Google Shape;1369;p129"/>
          <p:cNvSpPr txBox="1"/>
          <p:nvPr/>
        </p:nvSpPr>
        <p:spPr>
          <a:xfrm>
            <a:off x="5598218" y="2361898"/>
            <a:ext cx="1311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∞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70" name="Google Shape;1370;p129"/>
          <p:cNvSpPr txBox="1"/>
          <p:nvPr/>
        </p:nvSpPr>
        <p:spPr>
          <a:xfrm>
            <a:off x="5129950" y="4335343"/>
            <a:ext cx="5553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∞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71" name="Google Shape;1371;p129"/>
          <p:cNvSpPr txBox="1"/>
          <p:nvPr/>
        </p:nvSpPr>
        <p:spPr>
          <a:xfrm>
            <a:off x="5011626" y="4353056"/>
            <a:ext cx="165600" cy="2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-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72" name="Google Shape;1372;p129"/>
          <p:cNvSpPr/>
          <p:nvPr/>
        </p:nvSpPr>
        <p:spPr>
          <a:xfrm>
            <a:off x="7521500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3" name="Google Shape;1373;p129"/>
          <p:cNvSpPr/>
          <p:nvPr/>
        </p:nvSpPr>
        <p:spPr>
          <a:xfrm>
            <a:off x="7784446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4" name="Google Shape;1374;p129"/>
          <p:cNvSpPr/>
          <p:nvPr/>
        </p:nvSpPr>
        <p:spPr>
          <a:xfrm>
            <a:off x="8006005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5" name="Google Shape;1375;p129"/>
          <p:cNvSpPr/>
          <p:nvPr/>
        </p:nvSpPr>
        <p:spPr>
          <a:xfrm>
            <a:off x="8248257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6" name="Google Shape;1376;p129"/>
          <p:cNvSpPr/>
          <p:nvPr/>
        </p:nvSpPr>
        <p:spPr>
          <a:xfrm>
            <a:off x="5905982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7" name="Google Shape;1377;p129"/>
          <p:cNvSpPr/>
          <p:nvPr/>
        </p:nvSpPr>
        <p:spPr>
          <a:xfrm>
            <a:off x="6155132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8" name="Google Shape;1378;p129"/>
          <p:cNvSpPr/>
          <p:nvPr/>
        </p:nvSpPr>
        <p:spPr>
          <a:xfrm>
            <a:off x="6428417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9" name="Google Shape;1379;p129"/>
          <p:cNvSpPr/>
          <p:nvPr/>
        </p:nvSpPr>
        <p:spPr>
          <a:xfrm>
            <a:off x="6649975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0" name="Google Shape;1380;p129"/>
          <p:cNvSpPr/>
          <p:nvPr/>
        </p:nvSpPr>
        <p:spPr>
          <a:xfrm>
            <a:off x="6847399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81" name="Google Shape;1381;p129"/>
          <p:cNvCxnSpPr/>
          <p:nvPr/>
        </p:nvCxnSpPr>
        <p:spPr>
          <a:xfrm flipH="1" rot="10800000">
            <a:off x="5890301" y="2679102"/>
            <a:ext cx="2558700" cy="1696800"/>
          </a:xfrm>
          <a:prstGeom prst="straightConnector1">
            <a:avLst/>
          </a:prstGeom>
          <a:noFill/>
          <a:ln cap="flat" cmpd="sng" w="19050">
            <a:solidFill>
              <a:srgbClr val="6FA8DC"/>
            </a:solidFill>
            <a:prstDash val="dash"/>
            <a:round/>
            <a:headEnd len="med" w="med" type="triangle"/>
            <a:tailEnd len="med" w="med" type="triangle"/>
          </a:ln>
        </p:spPr>
      </p:cxnSp>
      <p:pic>
        <p:nvPicPr>
          <p:cNvPr id="1382" name="Google Shape;1382;p129"/>
          <p:cNvPicPr preferRelativeResize="0"/>
          <p:nvPr/>
        </p:nvPicPr>
        <p:blipFill rotWithShape="1">
          <a:blip r:embed="rId4">
            <a:alphaModFix/>
          </a:blip>
          <a:srcRect b="8253" l="51284" r="26343" t="86335"/>
          <a:stretch/>
        </p:blipFill>
        <p:spPr>
          <a:xfrm>
            <a:off x="4912995" y="3482063"/>
            <a:ext cx="622932" cy="2934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6" name="Shape 1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7" name="Google Shape;1387;p13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88" name="Google Shape;1388;p130"/>
          <p:cNvSpPr txBox="1"/>
          <p:nvPr>
            <p:ph idx="1" type="body"/>
          </p:nvPr>
        </p:nvSpPr>
        <p:spPr>
          <a:xfrm>
            <a:off x="311700" y="1152475"/>
            <a:ext cx="8684100" cy="175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choose a line in the log(odds) axis and project the points on to the line: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389" name="Google Shape;1389;p13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390" name="Google Shape;1390;p13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91" name="Google Shape;1391;p130"/>
          <p:cNvCxnSpPr/>
          <p:nvPr/>
        </p:nvCxnSpPr>
        <p:spPr>
          <a:xfrm>
            <a:off x="5862710" y="2741263"/>
            <a:ext cx="0" cy="17520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92" name="Google Shape;1392;p130"/>
          <p:cNvCxnSpPr/>
          <p:nvPr/>
        </p:nvCxnSpPr>
        <p:spPr>
          <a:xfrm rot="10800000">
            <a:off x="5862625" y="3617242"/>
            <a:ext cx="28485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93" name="Google Shape;1393;p130"/>
          <p:cNvSpPr txBox="1"/>
          <p:nvPr/>
        </p:nvSpPr>
        <p:spPr>
          <a:xfrm>
            <a:off x="5579208" y="3427207"/>
            <a:ext cx="1311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</a:t>
            </a:r>
            <a:endParaRPr/>
          </a:p>
        </p:txBody>
      </p:sp>
      <p:sp>
        <p:nvSpPr>
          <p:cNvPr id="1394" name="Google Shape;1394;p130"/>
          <p:cNvSpPr txBox="1"/>
          <p:nvPr/>
        </p:nvSpPr>
        <p:spPr>
          <a:xfrm>
            <a:off x="5598218" y="2361898"/>
            <a:ext cx="1311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∞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95" name="Google Shape;1395;p130"/>
          <p:cNvSpPr txBox="1"/>
          <p:nvPr/>
        </p:nvSpPr>
        <p:spPr>
          <a:xfrm>
            <a:off x="5129950" y="4335343"/>
            <a:ext cx="5553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∞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96" name="Google Shape;1396;p130"/>
          <p:cNvSpPr txBox="1"/>
          <p:nvPr/>
        </p:nvSpPr>
        <p:spPr>
          <a:xfrm>
            <a:off x="5011626" y="4353056"/>
            <a:ext cx="165600" cy="2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-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97" name="Google Shape;1397;p130"/>
          <p:cNvSpPr/>
          <p:nvPr/>
        </p:nvSpPr>
        <p:spPr>
          <a:xfrm>
            <a:off x="7521500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8" name="Google Shape;1398;p130"/>
          <p:cNvSpPr/>
          <p:nvPr/>
        </p:nvSpPr>
        <p:spPr>
          <a:xfrm>
            <a:off x="7784446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9" name="Google Shape;1399;p130"/>
          <p:cNvSpPr/>
          <p:nvPr/>
        </p:nvSpPr>
        <p:spPr>
          <a:xfrm>
            <a:off x="8248257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0" name="Google Shape;1400;p130"/>
          <p:cNvSpPr/>
          <p:nvPr/>
        </p:nvSpPr>
        <p:spPr>
          <a:xfrm>
            <a:off x="5905982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1" name="Google Shape;1401;p130"/>
          <p:cNvSpPr/>
          <p:nvPr/>
        </p:nvSpPr>
        <p:spPr>
          <a:xfrm>
            <a:off x="6155132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2" name="Google Shape;1402;p130"/>
          <p:cNvSpPr/>
          <p:nvPr/>
        </p:nvSpPr>
        <p:spPr>
          <a:xfrm>
            <a:off x="6428417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3" name="Google Shape;1403;p130"/>
          <p:cNvSpPr/>
          <p:nvPr/>
        </p:nvSpPr>
        <p:spPr>
          <a:xfrm>
            <a:off x="6649975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4" name="Google Shape;1404;p130"/>
          <p:cNvSpPr/>
          <p:nvPr/>
        </p:nvSpPr>
        <p:spPr>
          <a:xfrm>
            <a:off x="6847399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05" name="Google Shape;1405;p130"/>
          <p:cNvCxnSpPr/>
          <p:nvPr/>
        </p:nvCxnSpPr>
        <p:spPr>
          <a:xfrm flipH="1" rot="10800000">
            <a:off x="5890301" y="2679102"/>
            <a:ext cx="2558700" cy="1696800"/>
          </a:xfrm>
          <a:prstGeom prst="straightConnector1">
            <a:avLst/>
          </a:prstGeom>
          <a:noFill/>
          <a:ln cap="flat" cmpd="sng" w="19050">
            <a:solidFill>
              <a:srgbClr val="6FA8DC"/>
            </a:solidFill>
            <a:prstDash val="dash"/>
            <a:round/>
            <a:headEnd len="med" w="med" type="triangle"/>
            <a:tailEnd len="med" w="med" type="triangle"/>
          </a:ln>
        </p:spPr>
      </p:cxnSp>
      <p:sp>
        <p:nvSpPr>
          <p:cNvPr id="1406" name="Google Shape;1406;p130"/>
          <p:cNvSpPr/>
          <p:nvPr/>
        </p:nvSpPr>
        <p:spPr>
          <a:xfrm>
            <a:off x="5905982" y="4288308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7" name="Google Shape;1407;p130"/>
          <p:cNvSpPr/>
          <p:nvPr/>
        </p:nvSpPr>
        <p:spPr>
          <a:xfrm>
            <a:off x="6155132" y="4122170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8" name="Google Shape;1408;p130"/>
          <p:cNvSpPr/>
          <p:nvPr/>
        </p:nvSpPr>
        <p:spPr>
          <a:xfrm>
            <a:off x="6428417" y="3947270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9" name="Google Shape;1409;p130"/>
          <p:cNvSpPr/>
          <p:nvPr/>
        </p:nvSpPr>
        <p:spPr>
          <a:xfrm>
            <a:off x="6649967" y="3811858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0" name="Google Shape;1410;p130"/>
          <p:cNvSpPr/>
          <p:nvPr/>
        </p:nvSpPr>
        <p:spPr>
          <a:xfrm>
            <a:off x="6873542" y="36270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1" name="Google Shape;1411;p130"/>
          <p:cNvSpPr/>
          <p:nvPr/>
        </p:nvSpPr>
        <p:spPr>
          <a:xfrm>
            <a:off x="7521500" y="31869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2" name="Google Shape;1412;p130"/>
          <p:cNvSpPr/>
          <p:nvPr/>
        </p:nvSpPr>
        <p:spPr>
          <a:xfrm>
            <a:off x="7784446" y="3034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3" name="Google Shape;1413;p130"/>
          <p:cNvSpPr/>
          <p:nvPr/>
        </p:nvSpPr>
        <p:spPr>
          <a:xfrm>
            <a:off x="8006005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4" name="Google Shape;1414;p130"/>
          <p:cNvSpPr/>
          <p:nvPr/>
        </p:nvSpPr>
        <p:spPr>
          <a:xfrm>
            <a:off x="8248257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5" name="Google Shape;1415;p130"/>
          <p:cNvSpPr/>
          <p:nvPr/>
        </p:nvSpPr>
        <p:spPr>
          <a:xfrm>
            <a:off x="8248257" y="2794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6" name="Google Shape;1416;p130"/>
          <p:cNvSpPr/>
          <p:nvPr/>
        </p:nvSpPr>
        <p:spPr>
          <a:xfrm>
            <a:off x="8006005" y="28821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17" name="Google Shape;1417;p130"/>
          <p:cNvCxnSpPr>
            <a:stCxn id="1404" idx="0"/>
            <a:endCxn id="1410" idx="4"/>
          </p:cNvCxnSpPr>
          <p:nvPr/>
        </p:nvCxnSpPr>
        <p:spPr>
          <a:xfrm flipH="1" rot="10800000">
            <a:off x="6891199" y="3714583"/>
            <a:ext cx="26100" cy="7227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418" name="Google Shape;1418;p130"/>
          <p:cNvCxnSpPr>
            <a:stCxn id="1403" idx="0"/>
            <a:endCxn id="1409" idx="4"/>
          </p:cNvCxnSpPr>
          <p:nvPr/>
        </p:nvCxnSpPr>
        <p:spPr>
          <a:xfrm rot="10800000">
            <a:off x="6693775" y="3899383"/>
            <a:ext cx="0" cy="5379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419" name="Google Shape;1419;p130"/>
          <p:cNvCxnSpPr>
            <a:stCxn id="1402" idx="0"/>
            <a:endCxn id="1408" idx="4"/>
          </p:cNvCxnSpPr>
          <p:nvPr/>
        </p:nvCxnSpPr>
        <p:spPr>
          <a:xfrm rot="10800000">
            <a:off x="6472217" y="4034983"/>
            <a:ext cx="0" cy="4023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420" name="Google Shape;1420;p130"/>
          <p:cNvCxnSpPr>
            <a:stCxn id="1401" idx="0"/>
            <a:endCxn id="1407" idx="4"/>
          </p:cNvCxnSpPr>
          <p:nvPr/>
        </p:nvCxnSpPr>
        <p:spPr>
          <a:xfrm rot="10800000">
            <a:off x="6198932" y="4209883"/>
            <a:ext cx="0" cy="2274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421" name="Google Shape;1421;p130"/>
          <p:cNvCxnSpPr>
            <a:stCxn id="1397" idx="4"/>
            <a:endCxn id="1411" idx="0"/>
          </p:cNvCxnSpPr>
          <p:nvPr/>
        </p:nvCxnSpPr>
        <p:spPr>
          <a:xfrm>
            <a:off x="7565300" y="2741119"/>
            <a:ext cx="0" cy="4458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422" name="Google Shape;1422;p130"/>
          <p:cNvCxnSpPr>
            <a:stCxn id="1398" idx="4"/>
            <a:endCxn id="1412" idx="0"/>
          </p:cNvCxnSpPr>
          <p:nvPr/>
        </p:nvCxnSpPr>
        <p:spPr>
          <a:xfrm>
            <a:off x="7828246" y="2741119"/>
            <a:ext cx="0" cy="2934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423" name="Google Shape;1423;p130"/>
          <p:cNvCxnSpPr>
            <a:endCxn id="1416" idx="0"/>
          </p:cNvCxnSpPr>
          <p:nvPr/>
        </p:nvCxnSpPr>
        <p:spPr>
          <a:xfrm>
            <a:off x="8047105" y="2741119"/>
            <a:ext cx="2700" cy="1410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424" name="Google Shape;1424;p130"/>
          <p:cNvCxnSpPr>
            <a:stCxn id="1400" idx="0"/>
            <a:endCxn id="1406" idx="4"/>
          </p:cNvCxnSpPr>
          <p:nvPr/>
        </p:nvCxnSpPr>
        <p:spPr>
          <a:xfrm rot="10800000">
            <a:off x="5949782" y="4375783"/>
            <a:ext cx="0" cy="615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425" name="Google Shape;1425;p130"/>
          <p:cNvCxnSpPr/>
          <p:nvPr/>
        </p:nvCxnSpPr>
        <p:spPr>
          <a:xfrm rot="10800000">
            <a:off x="8292057" y="2741283"/>
            <a:ext cx="0" cy="615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1426" name="Google Shape;1426;p130"/>
          <p:cNvPicPr preferRelativeResize="0"/>
          <p:nvPr/>
        </p:nvPicPr>
        <p:blipFill rotWithShape="1">
          <a:blip r:embed="rId4">
            <a:alphaModFix/>
          </a:blip>
          <a:srcRect b="8253" l="51284" r="26343" t="86335"/>
          <a:stretch/>
        </p:blipFill>
        <p:spPr>
          <a:xfrm>
            <a:off x="4912995" y="3482063"/>
            <a:ext cx="622932" cy="2934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0" name="Shape 1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1" name="Google Shape;1431;p13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32" name="Google Shape;1432;p131"/>
          <p:cNvSpPr txBox="1"/>
          <p:nvPr>
            <p:ph idx="1" type="body"/>
          </p:nvPr>
        </p:nvSpPr>
        <p:spPr>
          <a:xfrm>
            <a:off x="311700" y="1152475"/>
            <a:ext cx="8684100" cy="175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Calculate the log odds for the projected points on this line.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433" name="Google Shape;1433;p13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434" name="Google Shape;1434;p13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35" name="Google Shape;1435;p131"/>
          <p:cNvCxnSpPr/>
          <p:nvPr/>
        </p:nvCxnSpPr>
        <p:spPr>
          <a:xfrm>
            <a:off x="5862710" y="2741263"/>
            <a:ext cx="0" cy="17520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36" name="Google Shape;1436;p131"/>
          <p:cNvCxnSpPr/>
          <p:nvPr/>
        </p:nvCxnSpPr>
        <p:spPr>
          <a:xfrm rot="10800000">
            <a:off x="5862625" y="3617242"/>
            <a:ext cx="28485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37" name="Google Shape;1437;p131"/>
          <p:cNvSpPr txBox="1"/>
          <p:nvPr/>
        </p:nvSpPr>
        <p:spPr>
          <a:xfrm>
            <a:off x="5579208" y="3427207"/>
            <a:ext cx="1311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</a:t>
            </a:r>
            <a:endParaRPr/>
          </a:p>
        </p:txBody>
      </p:sp>
      <p:sp>
        <p:nvSpPr>
          <p:cNvPr id="1438" name="Google Shape;1438;p131"/>
          <p:cNvSpPr txBox="1"/>
          <p:nvPr/>
        </p:nvSpPr>
        <p:spPr>
          <a:xfrm>
            <a:off x="5598218" y="2361898"/>
            <a:ext cx="1311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∞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39" name="Google Shape;1439;p131"/>
          <p:cNvSpPr txBox="1"/>
          <p:nvPr/>
        </p:nvSpPr>
        <p:spPr>
          <a:xfrm>
            <a:off x="5129950" y="4335343"/>
            <a:ext cx="5553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∞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40" name="Google Shape;1440;p131"/>
          <p:cNvSpPr txBox="1"/>
          <p:nvPr/>
        </p:nvSpPr>
        <p:spPr>
          <a:xfrm>
            <a:off x="5011626" y="4353056"/>
            <a:ext cx="165600" cy="2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-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41" name="Google Shape;1441;p131"/>
          <p:cNvSpPr/>
          <p:nvPr/>
        </p:nvSpPr>
        <p:spPr>
          <a:xfrm>
            <a:off x="7521500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2" name="Google Shape;1442;p131"/>
          <p:cNvSpPr/>
          <p:nvPr/>
        </p:nvSpPr>
        <p:spPr>
          <a:xfrm>
            <a:off x="7784446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3" name="Google Shape;1443;p131"/>
          <p:cNvSpPr/>
          <p:nvPr/>
        </p:nvSpPr>
        <p:spPr>
          <a:xfrm>
            <a:off x="8248257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4" name="Google Shape;1444;p131"/>
          <p:cNvSpPr/>
          <p:nvPr/>
        </p:nvSpPr>
        <p:spPr>
          <a:xfrm>
            <a:off x="5905982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5" name="Google Shape;1445;p131"/>
          <p:cNvSpPr/>
          <p:nvPr/>
        </p:nvSpPr>
        <p:spPr>
          <a:xfrm>
            <a:off x="6155132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6" name="Google Shape;1446;p131"/>
          <p:cNvSpPr/>
          <p:nvPr/>
        </p:nvSpPr>
        <p:spPr>
          <a:xfrm>
            <a:off x="6428417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7" name="Google Shape;1447;p131"/>
          <p:cNvSpPr/>
          <p:nvPr/>
        </p:nvSpPr>
        <p:spPr>
          <a:xfrm>
            <a:off x="6649975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8" name="Google Shape;1448;p131"/>
          <p:cNvSpPr/>
          <p:nvPr/>
        </p:nvSpPr>
        <p:spPr>
          <a:xfrm>
            <a:off x="6847399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49" name="Google Shape;1449;p131"/>
          <p:cNvCxnSpPr/>
          <p:nvPr/>
        </p:nvCxnSpPr>
        <p:spPr>
          <a:xfrm flipH="1" rot="10800000">
            <a:off x="5890301" y="2679102"/>
            <a:ext cx="2558700" cy="1696800"/>
          </a:xfrm>
          <a:prstGeom prst="straightConnector1">
            <a:avLst/>
          </a:prstGeom>
          <a:noFill/>
          <a:ln cap="flat" cmpd="sng" w="19050">
            <a:solidFill>
              <a:srgbClr val="6FA8DC"/>
            </a:solidFill>
            <a:prstDash val="dash"/>
            <a:round/>
            <a:headEnd len="med" w="med" type="triangle"/>
            <a:tailEnd len="med" w="med" type="triangle"/>
          </a:ln>
        </p:spPr>
      </p:cxnSp>
      <p:sp>
        <p:nvSpPr>
          <p:cNvPr id="1450" name="Google Shape;1450;p131"/>
          <p:cNvSpPr/>
          <p:nvPr/>
        </p:nvSpPr>
        <p:spPr>
          <a:xfrm>
            <a:off x="5905982" y="4288308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1" name="Google Shape;1451;p131"/>
          <p:cNvSpPr/>
          <p:nvPr/>
        </p:nvSpPr>
        <p:spPr>
          <a:xfrm>
            <a:off x="6155132" y="4122170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2" name="Google Shape;1452;p131"/>
          <p:cNvSpPr/>
          <p:nvPr/>
        </p:nvSpPr>
        <p:spPr>
          <a:xfrm>
            <a:off x="6428417" y="3947270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3" name="Google Shape;1453;p131"/>
          <p:cNvSpPr/>
          <p:nvPr/>
        </p:nvSpPr>
        <p:spPr>
          <a:xfrm>
            <a:off x="6649967" y="3811858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4" name="Google Shape;1454;p131"/>
          <p:cNvSpPr/>
          <p:nvPr/>
        </p:nvSpPr>
        <p:spPr>
          <a:xfrm>
            <a:off x="6873542" y="36270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5" name="Google Shape;1455;p131"/>
          <p:cNvSpPr/>
          <p:nvPr/>
        </p:nvSpPr>
        <p:spPr>
          <a:xfrm>
            <a:off x="7521500" y="31869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6" name="Google Shape;1456;p131"/>
          <p:cNvSpPr/>
          <p:nvPr/>
        </p:nvSpPr>
        <p:spPr>
          <a:xfrm>
            <a:off x="7784446" y="3034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7" name="Google Shape;1457;p131"/>
          <p:cNvSpPr/>
          <p:nvPr/>
        </p:nvSpPr>
        <p:spPr>
          <a:xfrm>
            <a:off x="8006005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8" name="Google Shape;1458;p131"/>
          <p:cNvSpPr/>
          <p:nvPr/>
        </p:nvSpPr>
        <p:spPr>
          <a:xfrm>
            <a:off x="8248257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9" name="Google Shape;1459;p131"/>
          <p:cNvSpPr/>
          <p:nvPr/>
        </p:nvSpPr>
        <p:spPr>
          <a:xfrm>
            <a:off x="8248257" y="2794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0" name="Google Shape;1460;p131"/>
          <p:cNvSpPr/>
          <p:nvPr/>
        </p:nvSpPr>
        <p:spPr>
          <a:xfrm>
            <a:off x="8006005" y="28821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61" name="Google Shape;1461;p131"/>
          <p:cNvCxnSpPr>
            <a:stCxn id="1448" idx="0"/>
            <a:endCxn id="1454" idx="4"/>
          </p:cNvCxnSpPr>
          <p:nvPr/>
        </p:nvCxnSpPr>
        <p:spPr>
          <a:xfrm flipH="1" rot="10800000">
            <a:off x="6891199" y="3714583"/>
            <a:ext cx="26100" cy="7227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462" name="Google Shape;1462;p131"/>
          <p:cNvCxnSpPr>
            <a:stCxn id="1447" idx="0"/>
            <a:endCxn id="1453" idx="4"/>
          </p:cNvCxnSpPr>
          <p:nvPr/>
        </p:nvCxnSpPr>
        <p:spPr>
          <a:xfrm rot="10800000">
            <a:off x="6693775" y="3899383"/>
            <a:ext cx="0" cy="5379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463" name="Google Shape;1463;p131"/>
          <p:cNvCxnSpPr>
            <a:stCxn id="1446" idx="0"/>
            <a:endCxn id="1452" idx="4"/>
          </p:cNvCxnSpPr>
          <p:nvPr/>
        </p:nvCxnSpPr>
        <p:spPr>
          <a:xfrm rot="10800000">
            <a:off x="6472217" y="4034983"/>
            <a:ext cx="0" cy="4023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464" name="Google Shape;1464;p131"/>
          <p:cNvCxnSpPr>
            <a:stCxn id="1445" idx="0"/>
            <a:endCxn id="1451" idx="4"/>
          </p:cNvCxnSpPr>
          <p:nvPr/>
        </p:nvCxnSpPr>
        <p:spPr>
          <a:xfrm rot="10800000">
            <a:off x="6198932" y="4209883"/>
            <a:ext cx="0" cy="2274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465" name="Google Shape;1465;p131"/>
          <p:cNvCxnSpPr>
            <a:stCxn id="1441" idx="4"/>
            <a:endCxn id="1455" idx="0"/>
          </p:cNvCxnSpPr>
          <p:nvPr/>
        </p:nvCxnSpPr>
        <p:spPr>
          <a:xfrm>
            <a:off x="7565300" y="2741119"/>
            <a:ext cx="0" cy="4458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466" name="Google Shape;1466;p131"/>
          <p:cNvCxnSpPr>
            <a:stCxn id="1442" idx="4"/>
            <a:endCxn id="1456" idx="0"/>
          </p:cNvCxnSpPr>
          <p:nvPr/>
        </p:nvCxnSpPr>
        <p:spPr>
          <a:xfrm>
            <a:off x="7828246" y="2741119"/>
            <a:ext cx="0" cy="2934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467" name="Google Shape;1467;p131"/>
          <p:cNvCxnSpPr>
            <a:endCxn id="1460" idx="0"/>
          </p:cNvCxnSpPr>
          <p:nvPr/>
        </p:nvCxnSpPr>
        <p:spPr>
          <a:xfrm>
            <a:off x="8047105" y="2741119"/>
            <a:ext cx="2700" cy="1410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468" name="Google Shape;1468;p131"/>
          <p:cNvCxnSpPr>
            <a:stCxn id="1444" idx="0"/>
            <a:endCxn id="1450" idx="4"/>
          </p:cNvCxnSpPr>
          <p:nvPr/>
        </p:nvCxnSpPr>
        <p:spPr>
          <a:xfrm rot="10800000">
            <a:off x="5949782" y="4375783"/>
            <a:ext cx="0" cy="615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469" name="Google Shape;1469;p131"/>
          <p:cNvCxnSpPr/>
          <p:nvPr/>
        </p:nvCxnSpPr>
        <p:spPr>
          <a:xfrm rot="10800000">
            <a:off x="8292057" y="2741283"/>
            <a:ext cx="0" cy="615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1470" name="Google Shape;1470;p131"/>
          <p:cNvPicPr preferRelativeResize="0"/>
          <p:nvPr/>
        </p:nvPicPr>
        <p:blipFill rotWithShape="1">
          <a:blip r:embed="rId4">
            <a:alphaModFix/>
          </a:blip>
          <a:srcRect b="8253" l="51284" r="26343" t="86335"/>
          <a:stretch/>
        </p:blipFill>
        <p:spPr>
          <a:xfrm>
            <a:off x="4912995" y="3482063"/>
            <a:ext cx="622932" cy="2934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71" name="Google Shape;1471;p131"/>
          <p:cNvCxnSpPr>
            <a:stCxn id="1455" idx="3"/>
          </p:cNvCxnSpPr>
          <p:nvPr/>
        </p:nvCxnSpPr>
        <p:spPr>
          <a:xfrm rot="10800000">
            <a:off x="5861829" y="3261690"/>
            <a:ext cx="1672500" cy="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472" name="Google Shape;1472;p131"/>
          <p:cNvCxnSpPr>
            <a:stCxn id="1456" idx="2"/>
          </p:cNvCxnSpPr>
          <p:nvPr/>
        </p:nvCxnSpPr>
        <p:spPr>
          <a:xfrm flipH="1">
            <a:off x="5855746" y="3078319"/>
            <a:ext cx="1928700" cy="66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473" name="Google Shape;1473;p131"/>
          <p:cNvCxnSpPr>
            <a:stCxn id="1460" idx="2"/>
          </p:cNvCxnSpPr>
          <p:nvPr/>
        </p:nvCxnSpPr>
        <p:spPr>
          <a:xfrm flipH="1">
            <a:off x="5855605" y="2925919"/>
            <a:ext cx="2150400" cy="66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474" name="Google Shape;1474;p131"/>
          <p:cNvCxnSpPr>
            <a:stCxn id="1459" idx="2"/>
          </p:cNvCxnSpPr>
          <p:nvPr/>
        </p:nvCxnSpPr>
        <p:spPr>
          <a:xfrm rot="10800000">
            <a:off x="5879757" y="2836819"/>
            <a:ext cx="2368500" cy="15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475" name="Google Shape;1475;p131"/>
          <p:cNvCxnSpPr>
            <a:stCxn id="1454" idx="2"/>
          </p:cNvCxnSpPr>
          <p:nvPr/>
        </p:nvCxnSpPr>
        <p:spPr>
          <a:xfrm rot="10800000">
            <a:off x="5879642" y="3665183"/>
            <a:ext cx="993900" cy="57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476" name="Google Shape;1476;p131"/>
          <p:cNvCxnSpPr/>
          <p:nvPr/>
        </p:nvCxnSpPr>
        <p:spPr>
          <a:xfrm rot="10800000">
            <a:off x="5837717" y="3850083"/>
            <a:ext cx="794400" cy="57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477" name="Google Shape;1477;p131"/>
          <p:cNvCxnSpPr>
            <a:stCxn id="1452" idx="2"/>
          </p:cNvCxnSpPr>
          <p:nvPr/>
        </p:nvCxnSpPr>
        <p:spPr>
          <a:xfrm rot="10800000">
            <a:off x="5855717" y="3985970"/>
            <a:ext cx="572700" cy="51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478" name="Google Shape;1478;p131"/>
          <p:cNvCxnSpPr>
            <a:stCxn id="1451" idx="2"/>
          </p:cNvCxnSpPr>
          <p:nvPr/>
        </p:nvCxnSpPr>
        <p:spPr>
          <a:xfrm rot="10800000">
            <a:off x="5874032" y="4165370"/>
            <a:ext cx="281100" cy="6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479" name="Google Shape;1479;p131"/>
          <p:cNvCxnSpPr>
            <a:stCxn id="1450" idx="5"/>
          </p:cNvCxnSpPr>
          <p:nvPr/>
        </p:nvCxnSpPr>
        <p:spPr>
          <a:xfrm rot="10800000">
            <a:off x="5873953" y="4340279"/>
            <a:ext cx="106800" cy="228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4" name="Google Shape;144;p24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Classification algorithms also often produce a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probability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prediction of belonging to a class: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Class 0: 10% Probability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Class 1: 85% Probability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Class 2: 5% Probability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45" name="Google Shape;145;p2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46" name="Google Shape;146;p2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3" name="Shape 1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" name="Google Shape;1484;p13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85" name="Google Shape;1485;p132"/>
          <p:cNvSpPr txBox="1"/>
          <p:nvPr>
            <p:ph idx="1" type="body"/>
          </p:nvPr>
        </p:nvSpPr>
        <p:spPr>
          <a:xfrm>
            <a:off x="311700" y="1152475"/>
            <a:ext cx="8684100" cy="175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Plot these values as probabilities on the logistic regression model.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486" name="Google Shape;1486;p13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487" name="Google Shape;1487;p13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88" name="Google Shape;1488;p132"/>
          <p:cNvCxnSpPr/>
          <p:nvPr/>
        </p:nvCxnSpPr>
        <p:spPr>
          <a:xfrm>
            <a:off x="5862710" y="2741263"/>
            <a:ext cx="0" cy="17520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89" name="Google Shape;1489;p132"/>
          <p:cNvCxnSpPr/>
          <p:nvPr/>
        </p:nvCxnSpPr>
        <p:spPr>
          <a:xfrm rot="10800000">
            <a:off x="5862625" y="3617242"/>
            <a:ext cx="28485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90" name="Google Shape;1490;p132"/>
          <p:cNvSpPr txBox="1"/>
          <p:nvPr/>
        </p:nvSpPr>
        <p:spPr>
          <a:xfrm>
            <a:off x="5579208" y="3427207"/>
            <a:ext cx="1311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</a:t>
            </a:r>
            <a:endParaRPr/>
          </a:p>
        </p:txBody>
      </p:sp>
      <p:sp>
        <p:nvSpPr>
          <p:cNvPr id="1491" name="Google Shape;1491;p132"/>
          <p:cNvSpPr txBox="1"/>
          <p:nvPr/>
        </p:nvSpPr>
        <p:spPr>
          <a:xfrm>
            <a:off x="5598218" y="2361898"/>
            <a:ext cx="1311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∞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92" name="Google Shape;1492;p132"/>
          <p:cNvSpPr txBox="1"/>
          <p:nvPr/>
        </p:nvSpPr>
        <p:spPr>
          <a:xfrm>
            <a:off x="5129950" y="4335343"/>
            <a:ext cx="5553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∞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93" name="Google Shape;1493;p132"/>
          <p:cNvSpPr txBox="1"/>
          <p:nvPr/>
        </p:nvSpPr>
        <p:spPr>
          <a:xfrm>
            <a:off x="5011626" y="4353056"/>
            <a:ext cx="165600" cy="2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-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94" name="Google Shape;1494;p132"/>
          <p:cNvSpPr/>
          <p:nvPr/>
        </p:nvSpPr>
        <p:spPr>
          <a:xfrm>
            <a:off x="7521500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5" name="Google Shape;1495;p132"/>
          <p:cNvSpPr/>
          <p:nvPr/>
        </p:nvSpPr>
        <p:spPr>
          <a:xfrm>
            <a:off x="7784446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6" name="Google Shape;1496;p132"/>
          <p:cNvSpPr/>
          <p:nvPr/>
        </p:nvSpPr>
        <p:spPr>
          <a:xfrm>
            <a:off x="8248257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7" name="Google Shape;1497;p132"/>
          <p:cNvSpPr/>
          <p:nvPr/>
        </p:nvSpPr>
        <p:spPr>
          <a:xfrm>
            <a:off x="5905982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8" name="Google Shape;1498;p132"/>
          <p:cNvSpPr/>
          <p:nvPr/>
        </p:nvSpPr>
        <p:spPr>
          <a:xfrm>
            <a:off x="6155132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9" name="Google Shape;1499;p132"/>
          <p:cNvSpPr/>
          <p:nvPr/>
        </p:nvSpPr>
        <p:spPr>
          <a:xfrm>
            <a:off x="6428417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0" name="Google Shape;1500;p132"/>
          <p:cNvSpPr/>
          <p:nvPr/>
        </p:nvSpPr>
        <p:spPr>
          <a:xfrm>
            <a:off x="6649975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1" name="Google Shape;1501;p132"/>
          <p:cNvSpPr/>
          <p:nvPr/>
        </p:nvSpPr>
        <p:spPr>
          <a:xfrm>
            <a:off x="6847399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02" name="Google Shape;1502;p132"/>
          <p:cNvCxnSpPr/>
          <p:nvPr/>
        </p:nvCxnSpPr>
        <p:spPr>
          <a:xfrm flipH="1" rot="10800000">
            <a:off x="5890301" y="2679102"/>
            <a:ext cx="2558700" cy="1696800"/>
          </a:xfrm>
          <a:prstGeom prst="straightConnector1">
            <a:avLst/>
          </a:prstGeom>
          <a:noFill/>
          <a:ln cap="flat" cmpd="sng" w="19050">
            <a:solidFill>
              <a:srgbClr val="6FA8DC"/>
            </a:solidFill>
            <a:prstDash val="dash"/>
            <a:round/>
            <a:headEnd len="med" w="med" type="triangle"/>
            <a:tailEnd len="med" w="med" type="triangle"/>
          </a:ln>
        </p:spPr>
      </p:cxnSp>
      <p:sp>
        <p:nvSpPr>
          <p:cNvPr id="1503" name="Google Shape;1503;p132"/>
          <p:cNvSpPr/>
          <p:nvPr/>
        </p:nvSpPr>
        <p:spPr>
          <a:xfrm>
            <a:off x="5905982" y="4288308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4" name="Google Shape;1504;p132"/>
          <p:cNvSpPr/>
          <p:nvPr/>
        </p:nvSpPr>
        <p:spPr>
          <a:xfrm>
            <a:off x="6155132" y="4122170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5" name="Google Shape;1505;p132"/>
          <p:cNvSpPr/>
          <p:nvPr/>
        </p:nvSpPr>
        <p:spPr>
          <a:xfrm>
            <a:off x="6428417" y="3947270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6" name="Google Shape;1506;p132"/>
          <p:cNvSpPr/>
          <p:nvPr/>
        </p:nvSpPr>
        <p:spPr>
          <a:xfrm>
            <a:off x="6649967" y="3811858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7" name="Google Shape;1507;p132"/>
          <p:cNvSpPr/>
          <p:nvPr/>
        </p:nvSpPr>
        <p:spPr>
          <a:xfrm>
            <a:off x="6873542" y="36270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8" name="Google Shape;1508;p132"/>
          <p:cNvSpPr/>
          <p:nvPr/>
        </p:nvSpPr>
        <p:spPr>
          <a:xfrm>
            <a:off x="7521500" y="31869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9" name="Google Shape;1509;p132"/>
          <p:cNvSpPr/>
          <p:nvPr/>
        </p:nvSpPr>
        <p:spPr>
          <a:xfrm>
            <a:off x="7784446" y="3034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0" name="Google Shape;1510;p132"/>
          <p:cNvSpPr/>
          <p:nvPr/>
        </p:nvSpPr>
        <p:spPr>
          <a:xfrm>
            <a:off x="8006005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1" name="Google Shape;1511;p132"/>
          <p:cNvSpPr/>
          <p:nvPr/>
        </p:nvSpPr>
        <p:spPr>
          <a:xfrm>
            <a:off x="8248257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2" name="Google Shape;1512;p132"/>
          <p:cNvSpPr/>
          <p:nvPr/>
        </p:nvSpPr>
        <p:spPr>
          <a:xfrm>
            <a:off x="8248257" y="2794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3" name="Google Shape;1513;p132"/>
          <p:cNvSpPr/>
          <p:nvPr/>
        </p:nvSpPr>
        <p:spPr>
          <a:xfrm>
            <a:off x="8006005" y="28821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14" name="Google Shape;1514;p132"/>
          <p:cNvCxnSpPr>
            <a:stCxn id="1501" idx="0"/>
            <a:endCxn id="1507" idx="4"/>
          </p:cNvCxnSpPr>
          <p:nvPr/>
        </p:nvCxnSpPr>
        <p:spPr>
          <a:xfrm flipH="1" rot="10800000">
            <a:off x="6891199" y="3714583"/>
            <a:ext cx="26100" cy="7227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515" name="Google Shape;1515;p132"/>
          <p:cNvCxnSpPr>
            <a:stCxn id="1500" idx="0"/>
            <a:endCxn id="1506" idx="4"/>
          </p:cNvCxnSpPr>
          <p:nvPr/>
        </p:nvCxnSpPr>
        <p:spPr>
          <a:xfrm rot="10800000">
            <a:off x="6693775" y="3899383"/>
            <a:ext cx="0" cy="5379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516" name="Google Shape;1516;p132"/>
          <p:cNvCxnSpPr>
            <a:stCxn id="1499" idx="0"/>
            <a:endCxn id="1505" idx="4"/>
          </p:cNvCxnSpPr>
          <p:nvPr/>
        </p:nvCxnSpPr>
        <p:spPr>
          <a:xfrm rot="10800000">
            <a:off x="6472217" y="4034983"/>
            <a:ext cx="0" cy="4023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517" name="Google Shape;1517;p132"/>
          <p:cNvCxnSpPr>
            <a:stCxn id="1498" idx="0"/>
            <a:endCxn id="1504" idx="4"/>
          </p:cNvCxnSpPr>
          <p:nvPr/>
        </p:nvCxnSpPr>
        <p:spPr>
          <a:xfrm rot="10800000">
            <a:off x="6198932" y="4209883"/>
            <a:ext cx="0" cy="2274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518" name="Google Shape;1518;p132"/>
          <p:cNvCxnSpPr>
            <a:stCxn id="1494" idx="4"/>
            <a:endCxn id="1508" idx="0"/>
          </p:cNvCxnSpPr>
          <p:nvPr/>
        </p:nvCxnSpPr>
        <p:spPr>
          <a:xfrm>
            <a:off x="7565300" y="2741119"/>
            <a:ext cx="0" cy="4458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519" name="Google Shape;1519;p132"/>
          <p:cNvCxnSpPr>
            <a:stCxn id="1495" idx="4"/>
            <a:endCxn id="1509" idx="0"/>
          </p:cNvCxnSpPr>
          <p:nvPr/>
        </p:nvCxnSpPr>
        <p:spPr>
          <a:xfrm>
            <a:off x="7828246" y="2741119"/>
            <a:ext cx="0" cy="2934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520" name="Google Shape;1520;p132"/>
          <p:cNvCxnSpPr>
            <a:endCxn id="1513" idx="0"/>
          </p:cNvCxnSpPr>
          <p:nvPr/>
        </p:nvCxnSpPr>
        <p:spPr>
          <a:xfrm>
            <a:off x="8047105" y="2741119"/>
            <a:ext cx="2700" cy="1410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521" name="Google Shape;1521;p132"/>
          <p:cNvCxnSpPr>
            <a:stCxn id="1497" idx="0"/>
            <a:endCxn id="1503" idx="4"/>
          </p:cNvCxnSpPr>
          <p:nvPr/>
        </p:nvCxnSpPr>
        <p:spPr>
          <a:xfrm rot="10800000">
            <a:off x="5949782" y="4375783"/>
            <a:ext cx="0" cy="615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522" name="Google Shape;1522;p132"/>
          <p:cNvCxnSpPr/>
          <p:nvPr/>
        </p:nvCxnSpPr>
        <p:spPr>
          <a:xfrm rot="10800000">
            <a:off x="8292057" y="2741283"/>
            <a:ext cx="0" cy="615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1523" name="Google Shape;1523;p132"/>
          <p:cNvPicPr preferRelativeResize="0"/>
          <p:nvPr/>
        </p:nvPicPr>
        <p:blipFill rotWithShape="1">
          <a:blip r:embed="rId4">
            <a:alphaModFix/>
          </a:blip>
          <a:srcRect b="8253" l="51284" r="26343" t="86335"/>
          <a:stretch/>
        </p:blipFill>
        <p:spPr>
          <a:xfrm>
            <a:off x="4912995" y="3482063"/>
            <a:ext cx="622932" cy="2934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24" name="Google Shape;1524;p132"/>
          <p:cNvCxnSpPr>
            <a:stCxn id="1508" idx="3"/>
          </p:cNvCxnSpPr>
          <p:nvPr/>
        </p:nvCxnSpPr>
        <p:spPr>
          <a:xfrm rot="10800000">
            <a:off x="5861829" y="3261690"/>
            <a:ext cx="1672500" cy="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525" name="Google Shape;1525;p132"/>
          <p:cNvCxnSpPr>
            <a:stCxn id="1509" idx="2"/>
          </p:cNvCxnSpPr>
          <p:nvPr/>
        </p:nvCxnSpPr>
        <p:spPr>
          <a:xfrm flipH="1">
            <a:off x="5855746" y="3078319"/>
            <a:ext cx="1928700" cy="66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526" name="Google Shape;1526;p132"/>
          <p:cNvCxnSpPr>
            <a:stCxn id="1513" idx="2"/>
          </p:cNvCxnSpPr>
          <p:nvPr/>
        </p:nvCxnSpPr>
        <p:spPr>
          <a:xfrm flipH="1">
            <a:off x="5855605" y="2925919"/>
            <a:ext cx="2150400" cy="66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527" name="Google Shape;1527;p132"/>
          <p:cNvCxnSpPr>
            <a:stCxn id="1512" idx="2"/>
          </p:cNvCxnSpPr>
          <p:nvPr/>
        </p:nvCxnSpPr>
        <p:spPr>
          <a:xfrm rot="10800000">
            <a:off x="5879757" y="2836819"/>
            <a:ext cx="2368500" cy="15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528" name="Google Shape;1528;p132"/>
          <p:cNvCxnSpPr>
            <a:stCxn id="1507" idx="2"/>
          </p:cNvCxnSpPr>
          <p:nvPr/>
        </p:nvCxnSpPr>
        <p:spPr>
          <a:xfrm rot="10800000">
            <a:off x="5879642" y="3665183"/>
            <a:ext cx="993900" cy="57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529" name="Google Shape;1529;p132"/>
          <p:cNvCxnSpPr/>
          <p:nvPr/>
        </p:nvCxnSpPr>
        <p:spPr>
          <a:xfrm rot="10800000">
            <a:off x="5837717" y="3850083"/>
            <a:ext cx="794400" cy="57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530" name="Google Shape;1530;p132"/>
          <p:cNvCxnSpPr>
            <a:stCxn id="1505" idx="2"/>
          </p:cNvCxnSpPr>
          <p:nvPr/>
        </p:nvCxnSpPr>
        <p:spPr>
          <a:xfrm rot="10800000">
            <a:off x="5855717" y="3985970"/>
            <a:ext cx="572700" cy="51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531" name="Google Shape;1531;p132"/>
          <p:cNvCxnSpPr>
            <a:stCxn id="1504" idx="2"/>
          </p:cNvCxnSpPr>
          <p:nvPr/>
        </p:nvCxnSpPr>
        <p:spPr>
          <a:xfrm rot="10800000">
            <a:off x="5874032" y="4165370"/>
            <a:ext cx="281100" cy="6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532" name="Google Shape;1532;p132"/>
          <p:cNvCxnSpPr>
            <a:stCxn id="1503" idx="5"/>
          </p:cNvCxnSpPr>
          <p:nvPr/>
        </p:nvCxnSpPr>
        <p:spPr>
          <a:xfrm rot="10800000">
            <a:off x="5873953" y="4340279"/>
            <a:ext cx="106800" cy="228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1533" name="Google Shape;1533;p132"/>
          <p:cNvPicPr preferRelativeResize="0"/>
          <p:nvPr/>
        </p:nvPicPr>
        <p:blipFill rotWithShape="1">
          <a:blip r:embed="rId4">
            <a:alphaModFix/>
          </a:blip>
          <a:srcRect b="0" l="0" r="0" t="84082"/>
          <a:stretch/>
        </p:blipFill>
        <p:spPr>
          <a:xfrm>
            <a:off x="2668825" y="2608424"/>
            <a:ext cx="2641401" cy="8187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7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8" name="Google Shape;1538;p13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39" name="Google Shape;1539;p133"/>
          <p:cNvSpPr txBox="1"/>
          <p:nvPr>
            <p:ph idx="1" type="body"/>
          </p:nvPr>
        </p:nvSpPr>
        <p:spPr>
          <a:xfrm>
            <a:off x="311700" y="1152475"/>
            <a:ext cx="8684100" cy="175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Plot these values as probabilities on the logistic regression model.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540" name="Google Shape;1540;p13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541" name="Google Shape;1541;p13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42" name="Google Shape;1542;p133"/>
          <p:cNvCxnSpPr/>
          <p:nvPr/>
        </p:nvCxnSpPr>
        <p:spPr>
          <a:xfrm>
            <a:off x="5862710" y="2741263"/>
            <a:ext cx="0" cy="17520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43" name="Google Shape;1543;p133"/>
          <p:cNvCxnSpPr/>
          <p:nvPr/>
        </p:nvCxnSpPr>
        <p:spPr>
          <a:xfrm rot="10800000">
            <a:off x="5862625" y="3617242"/>
            <a:ext cx="28485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44" name="Google Shape;1544;p133"/>
          <p:cNvSpPr txBox="1"/>
          <p:nvPr/>
        </p:nvSpPr>
        <p:spPr>
          <a:xfrm>
            <a:off x="5579208" y="3427207"/>
            <a:ext cx="1311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</a:t>
            </a:r>
            <a:endParaRPr/>
          </a:p>
        </p:txBody>
      </p:sp>
      <p:sp>
        <p:nvSpPr>
          <p:cNvPr id="1545" name="Google Shape;1545;p133"/>
          <p:cNvSpPr txBox="1"/>
          <p:nvPr/>
        </p:nvSpPr>
        <p:spPr>
          <a:xfrm>
            <a:off x="5598218" y="2361898"/>
            <a:ext cx="1311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∞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46" name="Google Shape;1546;p133"/>
          <p:cNvSpPr txBox="1"/>
          <p:nvPr/>
        </p:nvSpPr>
        <p:spPr>
          <a:xfrm>
            <a:off x="5129950" y="4335343"/>
            <a:ext cx="5553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∞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47" name="Google Shape;1547;p133"/>
          <p:cNvSpPr txBox="1"/>
          <p:nvPr/>
        </p:nvSpPr>
        <p:spPr>
          <a:xfrm>
            <a:off x="5011626" y="4353056"/>
            <a:ext cx="165600" cy="2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-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48" name="Google Shape;1548;p133"/>
          <p:cNvSpPr/>
          <p:nvPr/>
        </p:nvSpPr>
        <p:spPr>
          <a:xfrm>
            <a:off x="7521500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9" name="Google Shape;1549;p133"/>
          <p:cNvSpPr/>
          <p:nvPr/>
        </p:nvSpPr>
        <p:spPr>
          <a:xfrm>
            <a:off x="7784446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0" name="Google Shape;1550;p133"/>
          <p:cNvSpPr/>
          <p:nvPr/>
        </p:nvSpPr>
        <p:spPr>
          <a:xfrm>
            <a:off x="8248257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1" name="Google Shape;1551;p133"/>
          <p:cNvSpPr/>
          <p:nvPr/>
        </p:nvSpPr>
        <p:spPr>
          <a:xfrm>
            <a:off x="5905982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2" name="Google Shape;1552;p133"/>
          <p:cNvSpPr/>
          <p:nvPr/>
        </p:nvSpPr>
        <p:spPr>
          <a:xfrm>
            <a:off x="6155132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3" name="Google Shape;1553;p133"/>
          <p:cNvSpPr/>
          <p:nvPr/>
        </p:nvSpPr>
        <p:spPr>
          <a:xfrm>
            <a:off x="6428417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4" name="Google Shape;1554;p133"/>
          <p:cNvSpPr/>
          <p:nvPr/>
        </p:nvSpPr>
        <p:spPr>
          <a:xfrm>
            <a:off x="6649975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5" name="Google Shape;1555;p133"/>
          <p:cNvSpPr/>
          <p:nvPr/>
        </p:nvSpPr>
        <p:spPr>
          <a:xfrm>
            <a:off x="6847399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56" name="Google Shape;1556;p133"/>
          <p:cNvCxnSpPr/>
          <p:nvPr/>
        </p:nvCxnSpPr>
        <p:spPr>
          <a:xfrm flipH="1" rot="10800000">
            <a:off x="5890301" y="2679102"/>
            <a:ext cx="2558700" cy="1696800"/>
          </a:xfrm>
          <a:prstGeom prst="straightConnector1">
            <a:avLst/>
          </a:prstGeom>
          <a:noFill/>
          <a:ln cap="flat" cmpd="sng" w="19050">
            <a:solidFill>
              <a:srgbClr val="6FA8DC"/>
            </a:solidFill>
            <a:prstDash val="dash"/>
            <a:round/>
            <a:headEnd len="med" w="med" type="triangle"/>
            <a:tailEnd len="med" w="med" type="triangle"/>
          </a:ln>
        </p:spPr>
      </p:cxnSp>
      <p:sp>
        <p:nvSpPr>
          <p:cNvPr id="1557" name="Google Shape;1557;p133"/>
          <p:cNvSpPr/>
          <p:nvPr/>
        </p:nvSpPr>
        <p:spPr>
          <a:xfrm>
            <a:off x="5905982" y="4288308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8" name="Google Shape;1558;p133"/>
          <p:cNvSpPr/>
          <p:nvPr/>
        </p:nvSpPr>
        <p:spPr>
          <a:xfrm>
            <a:off x="6155132" y="4122170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9" name="Google Shape;1559;p133"/>
          <p:cNvSpPr/>
          <p:nvPr/>
        </p:nvSpPr>
        <p:spPr>
          <a:xfrm>
            <a:off x="6428417" y="3947270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0" name="Google Shape;1560;p133"/>
          <p:cNvSpPr/>
          <p:nvPr/>
        </p:nvSpPr>
        <p:spPr>
          <a:xfrm>
            <a:off x="6649967" y="3811858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1" name="Google Shape;1561;p133"/>
          <p:cNvSpPr/>
          <p:nvPr/>
        </p:nvSpPr>
        <p:spPr>
          <a:xfrm>
            <a:off x="6873542" y="36270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2" name="Google Shape;1562;p133"/>
          <p:cNvSpPr/>
          <p:nvPr/>
        </p:nvSpPr>
        <p:spPr>
          <a:xfrm>
            <a:off x="7521500" y="31869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3" name="Google Shape;1563;p133"/>
          <p:cNvSpPr/>
          <p:nvPr/>
        </p:nvSpPr>
        <p:spPr>
          <a:xfrm>
            <a:off x="7784446" y="3034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4" name="Google Shape;1564;p133"/>
          <p:cNvSpPr/>
          <p:nvPr/>
        </p:nvSpPr>
        <p:spPr>
          <a:xfrm>
            <a:off x="8006005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5" name="Google Shape;1565;p133"/>
          <p:cNvSpPr/>
          <p:nvPr/>
        </p:nvSpPr>
        <p:spPr>
          <a:xfrm>
            <a:off x="8248257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6" name="Google Shape;1566;p133"/>
          <p:cNvSpPr/>
          <p:nvPr/>
        </p:nvSpPr>
        <p:spPr>
          <a:xfrm>
            <a:off x="8248257" y="2794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7" name="Google Shape;1567;p133"/>
          <p:cNvSpPr/>
          <p:nvPr/>
        </p:nvSpPr>
        <p:spPr>
          <a:xfrm>
            <a:off x="8006005" y="28821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68" name="Google Shape;1568;p133"/>
          <p:cNvCxnSpPr>
            <a:stCxn id="1555" idx="0"/>
            <a:endCxn id="1561" idx="4"/>
          </p:cNvCxnSpPr>
          <p:nvPr/>
        </p:nvCxnSpPr>
        <p:spPr>
          <a:xfrm flipH="1" rot="10800000">
            <a:off x="6891199" y="3714583"/>
            <a:ext cx="26100" cy="7227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569" name="Google Shape;1569;p133"/>
          <p:cNvCxnSpPr>
            <a:stCxn id="1554" idx="0"/>
            <a:endCxn id="1560" idx="4"/>
          </p:cNvCxnSpPr>
          <p:nvPr/>
        </p:nvCxnSpPr>
        <p:spPr>
          <a:xfrm rot="10800000">
            <a:off x="6693775" y="3899383"/>
            <a:ext cx="0" cy="5379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570" name="Google Shape;1570;p133"/>
          <p:cNvCxnSpPr>
            <a:stCxn id="1553" idx="0"/>
            <a:endCxn id="1559" idx="4"/>
          </p:cNvCxnSpPr>
          <p:nvPr/>
        </p:nvCxnSpPr>
        <p:spPr>
          <a:xfrm rot="10800000">
            <a:off x="6472217" y="4034983"/>
            <a:ext cx="0" cy="4023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571" name="Google Shape;1571;p133"/>
          <p:cNvCxnSpPr>
            <a:stCxn id="1552" idx="0"/>
            <a:endCxn id="1558" idx="4"/>
          </p:cNvCxnSpPr>
          <p:nvPr/>
        </p:nvCxnSpPr>
        <p:spPr>
          <a:xfrm rot="10800000">
            <a:off x="6198932" y="4209883"/>
            <a:ext cx="0" cy="2274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572" name="Google Shape;1572;p133"/>
          <p:cNvCxnSpPr>
            <a:stCxn id="1548" idx="4"/>
            <a:endCxn id="1562" idx="0"/>
          </p:cNvCxnSpPr>
          <p:nvPr/>
        </p:nvCxnSpPr>
        <p:spPr>
          <a:xfrm>
            <a:off x="7565300" y="2741119"/>
            <a:ext cx="0" cy="4458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573" name="Google Shape;1573;p133"/>
          <p:cNvCxnSpPr>
            <a:stCxn id="1549" idx="4"/>
            <a:endCxn id="1563" idx="0"/>
          </p:cNvCxnSpPr>
          <p:nvPr/>
        </p:nvCxnSpPr>
        <p:spPr>
          <a:xfrm>
            <a:off x="7828246" y="2741119"/>
            <a:ext cx="0" cy="2934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574" name="Google Shape;1574;p133"/>
          <p:cNvCxnSpPr>
            <a:endCxn id="1567" idx="0"/>
          </p:cNvCxnSpPr>
          <p:nvPr/>
        </p:nvCxnSpPr>
        <p:spPr>
          <a:xfrm>
            <a:off x="8047105" y="2741119"/>
            <a:ext cx="2700" cy="1410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575" name="Google Shape;1575;p133"/>
          <p:cNvCxnSpPr>
            <a:stCxn id="1551" idx="0"/>
            <a:endCxn id="1557" idx="4"/>
          </p:cNvCxnSpPr>
          <p:nvPr/>
        </p:nvCxnSpPr>
        <p:spPr>
          <a:xfrm rot="10800000">
            <a:off x="5949782" y="4375783"/>
            <a:ext cx="0" cy="615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576" name="Google Shape;1576;p133"/>
          <p:cNvCxnSpPr/>
          <p:nvPr/>
        </p:nvCxnSpPr>
        <p:spPr>
          <a:xfrm rot="10800000">
            <a:off x="8292057" y="2741283"/>
            <a:ext cx="0" cy="615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1577" name="Google Shape;1577;p133"/>
          <p:cNvPicPr preferRelativeResize="0"/>
          <p:nvPr/>
        </p:nvPicPr>
        <p:blipFill rotWithShape="1">
          <a:blip r:embed="rId4">
            <a:alphaModFix/>
          </a:blip>
          <a:srcRect b="8253" l="51284" r="26343" t="86335"/>
          <a:stretch/>
        </p:blipFill>
        <p:spPr>
          <a:xfrm>
            <a:off x="4912995" y="3482063"/>
            <a:ext cx="622932" cy="2934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78" name="Google Shape;1578;p133"/>
          <p:cNvCxnSpPr>
            <a:stCxn id="1562" idx="3"/>
          </p:cNvCxnSpPr>
          <p:nvPr/>
        </p:nvCxnSpPr>
        <p:spPr>
          <a:xfrm rot="10800000">
            <a:off x="5861829" y="3261690"/>
            <a:ext cx="1672500" cy="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579" name="Google Shape;1579;p133"/>
          <p:cNvCxnSpPr>
            <a:stCxn id="1563" idx="2"/>
          </p:cNvCxnSpPr>
          <p:nvPr/>
        </p:nvCxnSpPr>
        <p:spPr>
          <a:xfrm flipH="1">
            <a:off x="5855746" y="3078319"/>
            <a:ext cx="1928700" cy="66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580" name="Google Shape;1580;p133"/>
          <p:cNvCxnSpPr>
            <a:stCxn id="1567" idx="2"/>
          </p:cNvCxnSpPr>
          <p:nvPr/>
        </p:nvCxnSpPr>
        <p:spPr>
          <a:xfrm flipH="1">
            <a:off x="5855605" y="2925919"/>
            <a:ext cx="2150400" cy="66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581" name="Google Shape;1581;p133"/>
          <p:cNvCxnSpPr>
            <a:stCxn id="1566" idx="2"/>
          </p:cNvCxnSpPr>
          <p:nvPr/>
        </p:nvCxnSpPr>
        <p:spPr>
          <a:xfrm rot="10800000">
            <a:off x="5879757" y="2836819"/>
            <a:ext cx="2368500" cy="15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582" name="Google Shape;1582;p133"/>
          <p:cNvCxnSpPr>
            <a:stCxn id="1561" idx="2"/>
          </p:cNvCxnSpPr>
          <p:nvPr/>
        </p:nvCxnSpPr>
        <p:spPr>
          <a:xfrm rot="10800000">
            <a:off x="5879642" y="3665183"/>
            <a:ext cx="993900" cy="57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583" name="Google Shape;1583;p133"/>
          <p:cNvCxnSpPr/>
          <p:nvPr/>
        </p:nvCxnSpPr>
        <p:spPr>
          <a:xfrm rot="10800000">
            <a:off x="5837717" y="3850083"/>
            <a:ext cx="794400" cy="57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584" name="Google Shape;1584;p133"/>
          <p:cNvCxnSpPr>
            <a:stCxn id="1559" idx="2"/>
          </p:cNvCxnSpPr>
          <p:nvPr/>
        </p:nvCxnSpPr>
        <p:spPr>
          <a:xfrm rot="10800000">
            <a:off x="5855717" y="3985970"/>
            <a:ext cx="572700" cy="51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585" name="Google Shape;1585;p133"/>
          <p:cNvCxnSpPr>
            <a:stCxn id="1558" idx="2"/>
          </p:cNvCxnSpPr>
          <p:nvPr/>
        </p:nvCxnSpPr>
        <p:spPr>
          <a:xfrm rot="10800000">
            <a:off x="5874032" y="4165370"/>
            <a:ext cx="281100" cy="6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586" name="Google Shape;1586;p133"/>
          <p:cNvCxnSpPr>
            <a:stCxn id="1557" idx="5"/>
          </p:cNvCxnSpPr>
          <p:nvPr/>
        </p:nvCxnSpPr>
        <p:spPr>
          <a:xfrm rot="10800000">
            <a:off x="5873953" y="4340279"/>
            <a:ext cx="106800" cy="228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1587" name="Google Shape;1587;p133"/>
          <p:cNvPicPr preferRelativeResize="0"/>
          <p:nvPr/>
        </p:nvPicPr>
        <p:blipFill rotWithShape="1">
          <a:blip r:embed="rId4">
            <a:alphaModFix/>
          </a:blip>
          <a:srcRect b="0" l="0" r="0" t="84082"/>
          <a:stretch/>
        </p:blipFill>
        <p:spPr>
          <a:xfrm>
            <a:off x="2668825" y="2608424"/>
            <a:ext cx="2641401" cy="81877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88" name="Google Shape;1588;p133"/>
          <p:cNvCxnSpPr/>
          <p:nvPr/>
        </p:nvCxnSpPr>
        <p:spPr>
          <a:xfrm flipH="1" rot="5400000">
            <a:off x="4595960" y="2853563"/>
            <a:ext cx="638700" cy="618300"/>
          </a:xfrm>
          <a:prstGeom prst="curvedConnector3">
            <a:avLst>
              <a:gd fmla="val 88651" name="adj1"/>
            </a:avLst>
          </a:prstGeom>
          <a:noFill/>
          <a:ln cap="flat" cmpd="sng" w="9525">
            <a:solidFill>
              <a:srgbClr val="E0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89" name="Google Shape;1589;p133"/>
          <p:cNvCxnSpPr>
            <a:stCxn id="1577" idx="1"/>
          </p:cNvCxnSpPr>
          <p:nvPr/>
        </p:nvCxnSpPr>
        <p:spPr>
          <a:xfrm rot="10800000">
            <a:off x="4521495" y="3302364"/>
            <a:ext cx="391500" cy="326400"/>
          </a:xfrm>
          <a:prstGeom prst="curvedConnector3">
            <a:avLst>
              <a:gd fmla="val 92240" name="adj1"/>
            </a:avLst>
          </a:prstGeom>
          <a:noFill/>
          <a:ln cap="flat" cmpd="sng" w="9525">
            <a:solidFill>
              <a:srgbClr val="E06666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3" name="Shape 1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4" name="Google Shape;1594;p1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50" y="2249000"/>
            <a:ext cx="4775944" cy="2552375"/>
          </a:xfrm>
          <a:prstGeom prst="rect">
            <a:avLst/>
          </a:prstGeom>
          <a:noFill/>
          <a:ln>
            <a:noFill/>
          </a:ln>
        </p:spPr>
      </p:pic>
      <p:sp>
        <p:nvSpPr>
          <p:cNvPr id="1595" name="Google Shape;1595;p13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96" name="Google Shape;1596;p134"/>
          <p:cNvSpPr txBox="1"/>
          <p:nvPr>
            <p:ph idx="1" type="body"/>
          </p:nvPr>
        </p:nvSpPr>
        <p:spPr>
          <a:xfrm>
            <a:off x="311700" y="1152475"/>
            <a:ext cx="8684100" cy="175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Plot these values as probabilities on the logistic regression model.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597" name="Google Shape;1597;p134"/>
          <p:cNvPicPr preferRelativeResize="0"/>
          <p:nvPr/>
        </p:nvPicPr>
        <p:blipFill rotWithShape="1">
          <a:blip r:embed="rId4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598" name="Google Shape;1598;p134"/>
          <p:cNvPicPr preferRelativeResize="0"/>
          <p:nvPr/>
        </p:nvPicPr>
        <p:blipFill rotWithShape="1">
          <a:blip r:embed="rId4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99" name="Google Shape;1599;p134"/>
          <p:cNvCxnSpPr/>
          <p:nvPr/>
        </p:nvCxnSpPr>
        <p:spPr>
          <a:xfrm>
            <a:off x="5862710" y="2741263"/>
            <a:ext cx="0" cy="17520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00" name="Google Shape;1600;p134"/>
          <p:cNvCxnSpPr/>
          <p:nvPr/>
        </p:nvCxnSpPr>
        <p:spPr>
          <a:xfrm rot="10800000">
            <a:off x="5862625" y="3617242"/>
            <a:ext cx="28485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01" name="Google Shape;1601;p134"/>
          <p:cNvSpPr txBox="1"/>
          <p:nvPr/>
        </p:nvSpPr>
        <p:spPr>
          <a:xfrm>
            <a:off x="5579208" y="3427207"/>
            <a:ext cx="1311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</a:t>
            </a:r>
            <a:endParaRPr/>
          </a:p>
        </p:txBody>
      </p:sp>
      <p:sp>
        <p:nvSpPr>
          <p:cNvPr id="1602" name="Google Shape;1602;p134"/>
          <p:cNvSpPr txBox="1"/>
          <p:nvPr/>
        </p:nvSpPr>
        <p:spPr>
          <a:xfrm>
            <a:off x="5598218" y="2361898"/>
            <a:ext cx="1311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∞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03" name="Google Shape;1603;p134"/>
          <p:cNvSpPr txBox="1"/>
          <p:nvPr/>
        </p:nvSpPr>
        <p:spPr>
          <a:xfrm>
            <a:off x="5129950" y="4335343"/>
            <a:ext cx="5553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∞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04" name="Google Shape;1604;p134"/>
          <p:cNvSpPr txBox="1"/>
          <p:nvPr/>
        </p:nvSpPr>
        <p:spPr>
          <a:xfrm>
            <a:off x="5011626" y="4353056"/>
            <a:ext cx="165600" cy="2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-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05" name="Google Shape;1605;p134"/>
          <p:cNvSpPr/>
          <p:nvPr/>
        </p:nvSpPr>
        <p:spPr>
          <a:xfrm>
            <a:off x="7521500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6" name="Google Shape;1606;p134"/>
          <p:cNvSpPr/>
          <p:nvPr/>
        </p:nvSpPr>
        <p:spPr>
          <a:xfrm>
            <a:off x="7784446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7" name="Google Shape;1607;p134"/>
          <p:cNvSpPr/>
          <p:nvPr/>
        </p:nvSpPr>
        <p:spPr>
          <a:xfrm>
            <a:off x="8248257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8" name="Google Shape;1608;p134"/>
          <p:cNvSpPr/>
          <p:nvPr/>
        </p:nvSpPr>
        <p:spPr>
          <a:xfrm>
            <a:off x="5905982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9" name="Google Shape;1609;p134"/>
          <p:cNvSpPr/>
          <p:nvPr/>
        </p:nvSpPr>
        <p:spPr>
          <a:xfrm>
            <a:off x="6155132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0" name="Google Shape;1610;p134"/>
          <p:cNvSpPr/>
          <p:nvPr/>
        </p:nvSpPr>
        <p:spPr>
          <a:xfrm>
            <a:off x="6428417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1" name="Google Shape;1611;p134"/>
          <p:cNvSpPr/>
          <p:nvPr/>
        </p:nvSpPr>
        <p:spPr>
          <a:xfrm>
            <a:off x="6649975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2" name="Google Shape;1612;p134"/>
          <p:cNvSpPr/>
          <p:nvPr/>
        </p:nvSpPr>
        <p:spPr>
          <a:xfrm>
            <a:off x="6847399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13" name="Google Shape;1613;p134"/>
          <p:cNvCxnSpPr/>
          <p:nvPr/>
        </p:nvCxnSpPr>
        <p:spPr>
          <a:xfrm flipH="1" rot="10800000">
            <a:off x="5890301" y="2679102"/>
            <a:ext cx="2558700" cy="1696800"/>
          </a:xfrm>
          <a:prstGeom prst="straightConnector1">
            <a:avLst/>
          </a:prstGeom>
          <a:noFill/>
          <a:ln cap="flat" cmpd="sng" w="19050">
            <a:solidFill>
              <a:srgbClr val="6FA8DC"/>
            </a:solidFill>
            <a:prstDash val="dash"/>
            <a:round/>
            <a:headEnd len="med" w="med" type="triangle"/>
            <a:tailEnd len="med" w="med" type="triangle"/>
          </a:ln>
        </p:spPr>
      </p:cxnSp>
      <p:sp>
        <p:nvSpPr>
          <p:cNvPr id="1614" name="Google Shape;1614;p134"/>
          <p:cNvSpPr/>
          <p:nvPr/>
        </p:nvSpPr>
        <p:spPr>
          <a:xfrm>
            <a:off x="5905982" y="4288308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5" name="Google Shape;1615;p134"/>
          <p:cNvSpPr/>
          <p:nvPr/>
        </p:nvSpPr>
        <p:spPr>
          <a:xfrm>
            <a:off x="6155132" y="4122170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6" name="Google Shape;1616;p134"/>
          <p:cNvSpPr/>
          <p:nvPr/>
        </p:nvSpPr>
        <p:spPr>
          <a:xfrm>
            <a:off x="6428417" y="3947270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7" name="Google Shape;1617;p134"/>
          <p:cNvSpPr/>
          <p:nvPr/>
        </p:nvSpPr>
        <p:spPr>
          <a:xfrm>
            <a:off x="6649967" y="3811858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8" name="Google Shape;1618;p134"/>
          <p:cNvSpPr/>
          <p:nvPr/>
        </p:nvSpPr>
        <p:spPr>
          <a:xfrm>
            <a:off x="6873542" y="36270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9" name="Google Shape;1619;p134"/>
          <p:cNvSpPr/>
          <p:nvPr/>
        </p:nvSpPr>
        <p:spPr>
          <a:xfrm>
            <a:off x="7521500" y="31869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0" name="Google Shape;1620;p134"/>
          <p:cNvSpPr/>
          <p:nvPr/>
        </p:nvSpPr>
        <p:spPr>
          <a:xfrm>
            <a:off x="7784446" y="3034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1" name="Google Shape;1621;p134"/>
          <p:cNvSpPr/>
          <p:nvPr/>
        </p:nvSpPr>
        <p:spPr>
          <a:xfrm>
            <a:off x="8006005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2" name="Google Shape;1622;p134"/>
          <p:cNvSpPr/>
          <p:nvPr/>
        </p:nvSpPr>
        <p:spPr>
          <a:xfrm>
            <a:off x="8248257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3" name="Google Shape;1623;p134"/>
          <p:cNvSpPr/>
          <p:nvPr/>
        </p:nvSpPr>
        <p:spPr>
          <a:xfrm>
            <a:off x="8248257" y="2794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4" name="Google Shape;1624;p134"/>
          <p:cNvSpPr/>
          <p:nvPr/>
        </p:nvSpPr>
        <p:spPr>
          <a:xfrm>
            <a:off x="8006005" y="28821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25" name="Google Shape;1625;p134"/>
          <p:cNvCxnSpPr>
            <a:stCxn id="1612" idx="0"/>
            <a:endCxn id="1618" idx="4"/>
          </p:cNvCxnSpPr>
          <p:nvPr/>
        </p:nvCxnSpPr>
        <p:spPr>
          <a:xfrm flipH="1" rot="10800000">
            <a:off x="6891199" y="3714583"/>
            <a:ext cx="26100" cy="7227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626" name="Google Shape;1626;p134"/>
          <p:cNvCxnSpPr>
            <a:stCxn id="1611" idx="0"/>
            <a:endCxn id="1617" idx="4"/>
          </p:cNvCxnSpPr>
          <p:nvPr/>
        </p:nvCxnSpPr>
        <p:spPr>
          <a:xfrm rot="10800000">
            <a:off x="6693775" y="3899383"/>
            <a:ext cx="0" cy="5379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627" name="Google Shape;1627;p134"/>
          <p:cNvCxnSpPr>
            <a:stCxn id="1610" idx="0"/>
            <a:endCxn id="1616" idx="4"/>
          </p:cNvCxnSpPr>
          <p:nvPr/>
        </p:nvCxnSpPr>
        <p:spPr>
          <a:xfrm rot="10800000">
            <a:off x="6472217" y="4034983"/>
            <a:ext cx="0" cy="4023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628" name="Google Shape;1628;p134"/>
          <p:cNvCxnSpPr>
            <a:stCxn id="1609" idx="0"/>
            <a:endCxn id="1615" idx="4"/>
          </p:cNvCxnSpPr>
          <p:nvPr/>
        </p:nvCxnSpPr>
        <p:spPr>
          <a:xfrm rot="10800000">
            <a:off x="6198932" y="4209883"/>
            <a:ext cx="0" cy="2274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629" name="Google Shape;1629;p134"/>
          <p:cNvCxnSpPr>
            <a:stCxn id="1605" idx="4"/>
            <a:endCxn id="1619" idx="0"/>
          </p:cNvCxnSpPr>
          <p:nvPr/>
        </p:nvCxnSpPr>
        <p:spPr>
          <a:xfrm>
            <a:off x="7565300" y="2741119"/>
            <a:ext cx="0" cy="4458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630" name="Google Shape;1630;p134"/>
          <p:cNvCxnSpPr>
            <a:stCxn id="1606" idx="4"/>
            <a:endCxn id="1620" idx="0"/>
          </p:cNvCxnSpPr>
          <p:nvPr/>
        </p:nvCxnSpPr>
        <p:spPr>
          <a:xfrm>
            <a:off x="7828246" y="2741119"/>
            <a:ext cx="0" cy="2934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631" name="Google Shape;1631;p134"/>
          <p:cNvCxnSpPr>
            <a:endCxn id="1624" idx="0"/>
          </p:cNvCxnSpPr>
          <p:nvPr/>
        </p:nvCxnSpPr>
        <p:spPr>
          <a:xfrm>
            <a:off x="8047105" y="2741119"/>
            <a:ext cx="2700" cy="1410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632" name="Google Shape;1632;p134"/>
          <p:cNvCxnSpPr>
            <a:stCxn id="1608" idx="0"/>
            <a:endCxn id="1614" idx="4"/>
          </p:cNvCxnSpPr>
          <p:nvPr/>
        </p:nvCxnSpPr>
        <p:spPr>
          <a:xfrm rot="10800000">
            <a:off x="5949782" y="4375783"/>
            <a:ext cx="0" cy="615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633" name="Google Shape;1633;p134"/>
          <p:cNvCxnSpPr/>
          <p:nvPr/>
        </p:nvCxnSpPr>
        <p:spPr>
          <a:xfrm rot="10800000">
            <a:off x="8292057" y="2741283"/>
            <a:ext cx="0" cy="615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1634" name="Google Shape;1634;p134"/>
          <p:cNvPicPr preferRelativeResize="0"/>
          <p:nvPr/>
        </p:nvPicPr>
        <p:blipFill rotWithShape="1">
          <a:blip r:embed="rId5">
            <a:alphaModFix/>
          </a:blip>
          <a:srcRect b="8253" l="51284" r="26343" t="86335"/>
          <a:stretch/>
        </p:blipFill>
        <p:spPr>
          <a:xfrm>
            <a:off x="4912995" y="3482063"/>
            <a:ext cx="622932" cy="2934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35" name="Google Shape;1635;p134"/>
          <p:cNvCxnSpPr>
            <a:stCxn id="1619" idx="3"/>
          </p:cNvCxnSpPr>
          <p:nvPr/>
        </p:nvCxnSpPr>
        <p:spPr>
          <a:xfrm rot="10800000">
            <a:off x="5861829" y="3261690"/>
            <a:ext cx="1672500" cy="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636" name="Google Shape;1636;p134"/>
          <p:cNvCxnSpPr>
            <a:stCxn id="1620" idx="2"/>
          </p:cNvCxnSpPr>
          <p:nvPr/>
        </p:nvCxnSpPr>
        <p:spPr>
          <a:xfrm flipH="1">
            <a:off x="5855746" y="3078319"/>
            <a:ext cx="1928700" cy="66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637" name="Google Shape;1637;p134"/>
          <p:cNvCxnSpPr>
            <a:stCxn id="1624" idx="2"/>
          </p:cNvCxnSpPr>
          <p:nvPr/>
        </p:nvCxnSpPr>
        <p:spPr>
          <a:xfrm flipH="1">
            <a:off x="5855605" y="2925919"/>
            <a:ext cx="2150400" cy="66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638" name="Google Shape;1638;p134"/>
          <p:cNvCxnSpPr>
            <a:stCxn id="1623" idx="2"/>
          </p:cNvCxnSpPr>
          <p:nvPr/>
        </p:nvCxnSpPr>
        <p:spPr>
          <a:xfrm rot="10800000">
            <a:off x="5879757" y="2836819"/>
            <a:ext cx="2368500" cy="15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639" name="Google Shape;1639;p134"/>
          <p:cNvCxnSpPr>
            <a:stCxn id="1618" idx="2"/>
          </p:cNvCxnSpPr>
          <p:nvPr/>
        </p:nvCxnSpPr>
        <p:spPr>
          <a:xfrm rot="10800000">
            <a:off x="5879642" y="3665183"/>
            <a:ext cx="993900" cy="57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640" name="Google Shape;1640;p134"/>
          <p:cNvCxnSpPr/>
          <p:nvPr/>
        </p:nvCxnSpPr>
        <p:spPr>
          <a:xfrm rot="10800000">
            <a:off x="5837717" y="3850083"/>
            <a:ext cx="794400" cy="57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641" name="Google Shape;1641;p134"/>
          <p:cNvCxnSpPr>
            <a:stCxn id="1616" idx="2"/>
          </p:cNvCxnSpPr>
          <p:nvPr/>
        </p:nvCxnSpPr>
        <p:spPr>
          <a:xfrm rot="10800000">
            <a:off x="5855717" y="3985970"/>
            <a:ext cx="572700" cy="51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642" name="Google Shape;1642;p134"/>
          <p:cNvCxnSpPr>
            <a:stCxn id="1615" idx="2"/>
          </p:cNvCxnSpPr>
          <p:nvPr/>
        </p:nvCxnSpPr>
        <p:spPr>
          <a:xfrm rot="10800000">
            <a:off x="5874032" y="4165370"/>
            <a:ext cx="281100" cy="6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643" name="Google Shape;1643;p134"/>
          <p:cNvCxnSpPr>
            <a:stCxn id="1614" idx="5"/>
          </p:cNvCxnSpPr>
          <p:nvPr/>
        </p:nvCxnSpPr>
        <p:spPr>
          <a:xfrm rot="10800000">
            <a:off x="5873953" y="4340279"/>
            <a:ext cx="106800" cy="228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1644" name="Google Shape;1644;p134"/>
          <p:cNvPicPr preferRelativeResize="0"/>
          <p:nvPr/>
        </p:nvPicPr>
        <p:blipFill rotWithShape="1">
          <a:blip r:embed="rId5">
            <a:alphaModFix/>
          </a:blip>
          <a:srcRect b="0" l="19639" r="0" t="86661"/>
          <a:stretch/>
        </p:blipFill>
        <p:spPr>
          <a:xfrm>
            <a:off x="3187525" y="2741125"/>
            <a:ext cx="2122701" cy="6860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45" name="Google Shape;1645;p134"/>
          <p:cNvCxnSpPr/>
          <p:nvPr/>
        </p:nvCxnSpPr>
        <p:spPr>
          <a:xfrm flipH="1" rot="5400000">
            <a:off x="4595960" y="2853563"/>
            <a:ext cx="638700" cy="618300"/>
          </a:xfrm>
          <a:prstGeom prst="curvedConnector3">
            <a:avLst>
              <a:gd fmla="val 88651" name="adj1"/>
            </a:avLst>
          </a:prstGeom>
          <a:noFill/>
          <a:ln cap="flat" cmpd="sng" w="9525">
            <a:solidFill>
              <a:srgbClr val="E0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46" name="Google Shape;1646;p134"/>
          <p:cNvCxnSpPr>
            <a:stCxn id="1634" idx="1"/>
          </p:cNvCxnSpPr>
          <p:nvPr/>
        </p:nvCxnSpPr>
        <p:spPr>
          <a:xfrm rot="10800000">
            <a:off x="4521495" y="3302364"/>
            <a:ext cx="391500" cy="326400"/>
          </a:xfrm>
          <a:prstGeom prst="curvedConnector3">
            <a:avLst>
              <a:gd fmla="val 92240" name="adj1"/>
            </a:avLst>
          </a:prstGeom>
          <a:noFill/>
          <a:ln cap="flat" cmpd="sng" w="9525">
            <a:solidFill>
              <a:srgbClr val="E06666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0" name="Shape 1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1" name="Google Shape;1651;p1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50" y="2249000"/>
            <a:ext cx="4775944" cy="2552375"/>
          </a:xfrm>
          <a:prstGeom prst="rect">
            <a:avLst/>
          </a:prstGeom>
          <a:noFill/>
          <a:ln>
            <a:noFill/>
          </a:ln>
        </p:spPr>
      </p:pic>
      <p:sp>
        <p:nvSpPr>
          <p:cNvPr id="1652" name="Google Shape;1652;p13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53" name="Google Shape;1653;p135"/>
          <p:cNvSpPr txBox="1"/>
          <p:nvPr>
            <p:ph idx="1" type="body"/>
          </p:nvPr>
        </p:nvSpPr>
        <p:spPr>
          <a:xfrm>
            <a:off x="311700" y="1152475"/>
            <a:ext cx="8684100" cy="175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Plot these values as probabilities on the logistic regression model.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654" name="Google Shape;1654;p135"/>
          <p:cNvPicPr preferRelativeResize="0"/>
          <p:nvPr/>
        </p:nvPicPr>
        <p:blipFill rotWithShape="1">
          <a:blip r:embed="rId4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655" name="Google Shape;1655;p135"/>
          <p:cNvPicPr preferRelativeResize="0"/>
          <p:nvPr/>
        </p:nvPicPr>
        <p:blipFill rotWithShape="1">
          <a:blip r:embed="rId4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56" name="Google Shape;1656;p135"/>
          <p:cNvCxnSpPr/>
          <p:nvPr/>
        </p:nvCxnSpPr>
        <p:spPr>
          <a:xfrm>
            <a:off x="5862710" y="2741263"/>
            <a:ext cx="0" cy="17520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57" name="Google Shape;1657;p135"/>
          <p:cNvCxnSpPr/>
          <p:nvPr/>
        </p:nvCxnSpPr>
        <p:spPr>
          <a:xfrm rot="10800000">
            <a:off x="5862625" y="3617242"/>
            <a:ext cx="28485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58" name="Google Shape;1658;p135"/>
          <p:cNvSpPr txBox="1"/>
          <p:nvPr/>
        </p:nvSpPr>
        <p:spPr>
          <a:xfrm>
            <a:off x="5579208" y="3427207"/>
            <a:ext cx="1311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</a:t>
            </a:r>
            <a:endParaRPr/>
          </a:p>
        </p:txBody>
      </p:sp>
      <p:sp>
        <p:nvSpPr>
          <p:cNvPr id="1659" name="Google Shape;1659;p135"/>
          <p:cNvSpPr txBox="1"/>
          <p:nvPr/>
        </p:nvSpPr>
        <p:spPr>
          <a:xfrm>
            <a:off x="5598218" y="2361898"/>
            <a:ext cx="1311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∞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60" name="Google Shape;1660;p135"/>
          <p:cNvSpPr txBox="1"/>
          <p:nvPr/>
        </p:nvSpPr>
        <p:spPr>
          <a:xfrm>
            <a:off x="5129950" y="4335343"/>
            <a:ext cx="5553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∞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61" name="Google Shape;1661;p135"/>
          <p:cNvSpPr txBox="1"/>
          <p:nvPr/>
        </p:nvSpPr>
        <p:spPr>
          <a:xfrm>
            <a:off x="5011626" y="4353056"/>
            <a:ext cx="165600" cy="2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-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62" name="Google Shape;1662;p135"/>
          <p:cNvSpPr/>
          <p:nvPr/>
        </p:nvSpPr>
        <p:spPr>
          <a:xfrm>
            <a:off x="7521500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3" name="Google Shape;1663;p135"/>
          <p:cNvSpPr/>
          <p:nvPr/>
        </p:nvSpPr>
        <p:spPr>
          <a:xfrm>
            <a:off x="7784446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4" name="Google Shape;1664;p135"/>
          <p:cNvSpPr/>
          <p:nvPr/>
        </p:nvSpPr>
        <p:spPr>
          <a:xfrm>
            <a:off x="8248257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5" name="Google Shape;1665;p135"/>
          <p:cNvSpPr/>
          <p:nvPr/>
        </p:nvSpPr>
        <p:spPr>
          <a:xfrm>
            <a:off x="5905982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6" name="Google Shape;1666;p135"/>
          <p:cNvSpPr/>
          <p:nvPr/>
        </p:nvSpPr>
        <p:spPr>
          <a:xfrm>
            <a:off x="6155132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7" name="Google Shape;1667;p135"/>
          <p:cNvSpPr/>
          <p:nvPr/>
        </p:nvSpPr>
        <p:spPr>
          <a:xfrm>
            <a:off x="6428417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8" name="Google Shape;1668;p135"/>
          <p:cNvSpPr/>
          <p:nvPr/>
        </p:nvSpPr>
        <p:spPr>
          <a:xfrm>
            <a:off x="6649975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9" name="Google Shape;1669;p135"/>
          <p:cNvSpPr/>
          <p:nvPr/>
        </p:nvSpPr>
        <p:spPr>
          <a:xfrm>
            <a:off x="6847399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70" name="Google Shape;1670;p135"/>
          <p:cNvCxnSpPr/>
          <p:nvPr/>
        </p:nvCxnSpPr>
        <p:spPr>
          <a:xfrm flipH="1" rot="10800000">
            <a:off x="5890301" y="2679102"/>
            <a:ext cx="2558700" cy="1696800"/>
          </a:xfrm>
          <a:prstGeom prst="straightConnector1">
            <a:avLst/>
          </a:prstGeom>
          <a:noFill/>
          <a:ln cap="flat" cmpd="sng" w="19050">
            <a:solidFill>
              <a:srgbClr val="6FA8DC"/>
            </a:solidFill>
            <a:prstDash val="dash"/>
            <a:round/>
            <a:headEnd len="med" w="med" type="triangle"/>
            <a:tailEnd len="med" w="med" type="triangle"/>
          </a:ln>
        </p:spPr>
      </p:cxnSp>
      <p:sp>
        <p:nvSpPr>
          <p:cNvPr id="1671" name="Google Shape;1671;p135"/>
          <p:cNvSpPr/>
          <p:nvPr/>
        </p:nvSpPr>
        <p:spPr>
          <a:xfrm>
            <a:off x="5905982" y="4288308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2" name="Google Shape;1672;p135"/>
          <p:cNvSpPr/>
          <p:nvPr/>
        </p:nvSpPr>
        <p:spPr>
          <a:xfrm>
            <a:off x="6155132" y="4122170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3" name="Google Shape;1673;p135"/>
          <p:cNvSpPr/>
          <p:nvPr/>
        </p:nvSpPr>
        <p:spPr>
          <a:xfrm>
            <a:off x="6428417" y="3947270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4" name="Google Shape;1674;p135"/>
          <p:cNvSpPr/>
          <p:nvPr/>
        </p:nvSpPr>
        <p:spPr>
          <a:xfrm>
            <a:off x="6649967" y="3811858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5" name="Google Shape;1675;p135"/>
          <p:cNvSpPr/>
          <p:nvPr/>
        </p:nvSpPr>
        <p:spPr>
          <a:xfrm>
            <a:off x="6873542" y="36270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6" name="Google Shape;1676;p135"/>
          <p:cNvSpPr/>
          <p:nvPr/>
        </p:nvSpPr>
        <p:spPr>
          <a:xfrm>
            <a:off x="7521500" y="31869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7" name="Google Shape;1677;p135"/>
          <p:cNvSpPr/>
          <p:nvPr/>
        </p:nvSpPr>
        <p:spPr>
          <a:xfrm>
            <a:off x="7784446" y="3034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8" name="Google Shape;1678;p135"/>
          <p:cNvSpPr/>
          <p:nvPr/>
        </p:nvSpPr>
        <p:spPr>
          <a:xfrm>
            <a:off x="8006005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9" name="Google Shape;1679;p135"/>
          <p:cNvSpPr/>
          <p:nvPr/>
        </p:nvSpPr>
        <p:spPr>
          <a:xfrm>
            <a:off x="8248257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0" name="Google Shape;1680;p135"/>
          <p:cNvSpPr/>
          <p:nvPr/>
        </p:nvSpPr>
        <p:spPr>
          <a:xfrm>
            <a:off x="8248257" y="2794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1" name="Google Shape;1681;p135"/>
          <p:cNvSpPr/>
          <p:nvPr/>
        </p:nvSpPr>
        <p:spPr>
          <a:xfrm>
            <a:off x="8006005" y="28821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82" name="Google Shape;1682;p135"/>
          <p:cNvCxnSpPr>
            <a:stCxn id="1669" idx="0"/>
            <a:endCxn id="1675" idx="4"/>
          </p:cNvCxnSpPr>
          <p:nvPr/>
        </p:nvCxnSpPr>
        <p:spPr>
          <a:xfrm flipH="1" rot="10800000">
            <a:off x="6891199" y="3714583"/>
            <a:ext cx="26100" cy="7227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683" name="Google Shape;1683;p135"/>
          <p:cNvCxnSpPr>
            <a:stCxn id="1668" idx="0"/>
            <a:endCxn id="1674" idx="4"/>
          </p:cNvCxnSpPr>
          <p:nvPr/>
        </p:nvCxnSpPr>
        <p:spPr>
          <a:xfrm rot="10800000">
            <a:off x="6693775" y="3899383"/>
            <a:ext cx="0" cy="5379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684" name="Google Shape;1684;p135"/>
          <p:cNvCxnSpPr>
            <a:stCxn id="1667" idx="0"/>
            <a:endCxn id="1673" idx="4"/>
          </p:cNvCxnSpPr>
          <p:nvPr/>
        </p:nvCxnSpPr>
        <p:spPr>
          <a:xfrm rot="10800000">
            <a:off x="6472217" y="4034983"/>
            <a:ext cx="0" cy="4023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685" name="Google Shape;1685;p135"/>
          <p:cNvCxnSpPr>
            <a:stCxn id="1666" idx="0"/>
            <a:endCxn id="1672" idx="4"/>
          </p:cNvCxnSpPr>
          <p:nvPr/>
        </p:nvCxnSpPr>
        <p:spPr>
          <a:xfrm rot="10800000">
            <a:off x="6198932" y="4209883"/>
            <a:ext cx="0" cy="2274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686" name="Google Shape;1686;p135"/>
          <p:cNvCxnSpPr>
            <a:stCxn id="1662" idx="4"/>
            <a:endCxn id="1676" idx="0"/>
          </p:cNvCxnSpPr>
          <p:nvPr/>
        </p:nvCxnSpPr>
        <p:spPr>
          <a:xfrm>
            <a:off x="7565300" y="2741119"/>
            <a:ext cx="0" cy="4458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687" name="Google Shape;1687;p135"/>
          <p:cNvCxnSpPr>
            <a:stCxn id="1663" idx="4"/>
            <a:endCxn id="1677" idx="0"/>
          </p:cNvCxnSpPr>
          <p:nvPr/>
        </p:nvCxnSpPr>
        <p:spPr>
          <a:xfrm>
            <a:off x="7828246" y="2741119"/>
            <a:ext cx="0" cy="2934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688" name="Google Shape;1688;p135"/>
          <p:cNvCxnSpPr>
            <a:endCxn id="1681" idx="0"/>
          </p:cNvCxnSpPr>
          <p:nvPr/>
        </p:nvCxnSpPr>
        <p:spPr>
          <a:xfrm>
            <a:off x="8047105" y="2741119"/>
            <a:ext cx="2700" cy="1410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689" name="Google Shape;1689;p135"/>
          <p:cNvCxnSpPr>
            <a:stCxn id="1665" idx="0"/>
            <a:endCxn id="1671" idx="4"/>
          </p:cNvCxnSpPr>
          <p:nvPr/>
        </p:nvCxnSpPr>
        <p:spPr>
          <a:xfrm rot="10800000">
            <a:off x="5949782" y="4375783"/>
            <a:ext cx="0" cy="615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690" name="Google Shape;1690;p135"/>
          <p:cNvCxnSpPr/>
          <p:nvPr/>
        </p:nvCxnSpPr>
        <p:spPr>
          <a:xfrm rot="10800000">
            <a:off x="8292057" y="2741283"/>
            <a:ext cx="0" cy="615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1691" name="Google Shape;1691;p135"/>
          <p:cNvPicPr preferRelativeResize="0"/>
          <p:nvPr/>
        </p:nvPicPr>
        <p:blipFill rotWithShape="1">
          <a:blip r:embed="rId5">
            <a:alphaModFix/>
          </a:blip>
          <a:srcRect b="8253" l="51284" r="26343" t="86335"/>
          <a:stretch/>
        </p:blipFill>
        <p:spPr>
          <a:xfrm>
            <a:off x="4912995" y="3482063"/>
            <a:ext cx="622932" cy="2934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92" name="Google Shape;1692;p135"/>
          <p:cNvCxnSpPr>
            <a:stCxn id="1676" idx="3"/>
          </p:cNvCxnSpPr>
          <p:nvPr/>
        </p:nvCxnSpPr>
        <p:spPr>
          <a:xfrm rot="10800000">
            <a:off x="5861829" y="3261690"/>
            <a:ext cx="1672500" cy="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693" name="Google Shape;1693;p135"/>
          <p:cNvCxnSpPr>
            <a:stCxn id="1677" idx="2"/>
          </p:cNvCxnSpPr>
          <p:nvPr/>
        </p:nvCxnSpPr>
        <p:spPr>
          <a:xfrm flipH="1">
            <a:off x="5855746" y="3078319"/>
            <a:ext cx="1928700" cy="66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694" name="Google Shape;1694;p135"/>
          <p:cNvCxnSpPr>
            <a:stCxn id="1681" idx="2"/>
          </p:cNvCxnSpPr>
          <p:nvPr/>
        </p:nvCxnSpPr>
        <p:spPr>
          <a:xfrm flipH="1">
            <a:off x="5855605" y="2925919"/>
            <a:ext cx="2150400" cy="66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695" name="Google Shape;1695;p135"/>
          <p:cNvCxnSpPr>
            <a:stCxn id="1680" idx="2"/>
          </p:cNvCxnSpPr>
          <p:nvPr/>
        </p:nvCxnSpPr>
        <p:spPr>
          <a:xfrm rot="10800000">
            <a:off x="5879757" y="2836819"/>
            <a:ext cx="2368500" cy="15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696" name="Google Shape;1696;p135"/>
          <p:cNvCxnSpPr>
            <a:stCxn id="1675" idx="2"/>
          </p:cNvCxnSpPr>
          <p:nvPr/>
        </p:nvCxnSpPr>
        <p:spPr>
          <a:xfrm rot="10800000">
            <a:off x="5879642" y="3665183"/>
            <a:ext cx="993900" cy="57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697" name="Google Shape;1697;p135"/>
          <p:cNvCxnSpPr/>
          <p:nvPr/>
        </p:nvCxnSpPr>
        <p:spPr>
          <a:xfrm rot="10800000">
            <a:off x="5837717" y="3850083"/>
            <a:ext cx="794400" cy="57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698" name="Google Shape;1698;p135"/>
          <p:cNvCxnSpPr>
            <a:stCxn id="1673" idx="2"/>
          </p:cNvCxnSpPr>
          <p:nvPr/>
        </p:nvCxnSpPr>
        <p:spPr>
          <a:xfrm rot="10800000">
            <a:off x="5855717" y="3985970"/>
            <a:ext cx="572700" cy="51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699" name="Google Shape;1699;p135"/>
          <p:cNvCxnSpPr>
            <a:stCxn id="1672" idx="2"/>
          </p:cNvCxnSpPr>
          <p:nvPr/>
        </p:nvCxnSpPr>
        <p:spPr>
          <a:xfrm rot="10800000">
            <a:off x="5874032" y="4165370"/>
            <a:ext cx="281100" cy="6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700" name="Google Shape;1700;p135"/>
          <p:cNvCxnSpPr>
            <a:stCxn id="1671" idx="5"/>
          </p:cNvCxnSpPr>
          <p:nvPr/>
        </p:nvCxnSpPr>
        <p:spPr>
          <a:xfrm rot="10800000">
            <a:off x="5873953" y="4340279"/>
            <a:ext cx="106800" cy="228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1701" name="Google Shape;1701;p135"/>
          <p:cNvPicPr preferRelativeResize="0"/>
          <p:nvPr/>
        </p:nvPicPr>
        <p:blipFill rotWithShape="1">
          <a:blip r:embed="rId5">
            <a:alphaModFix/>
          </a:blip>
          <a:srcRect b="0" l="19639" r="0" t="86661"/>
          <a:stretch/>
        </p:blipFill>
        <p:spPr>
          <a:xfrm>
            <a:off x="3187525" y="2741125"/>
            <a:ext cx="2122701" cy="6860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02" name="Google Shape;1702;p135"/>
          <p:cNvCxnSpPr/>
          <p:nvPr/>
        </p:nvCxnSpPr>
        <p:spPr>
          <a:xfrm flipH="1" rot="5400000">
            <a:off x="4595960" y="2853563"/>
            <a:ext cx="638700" cy="618300"/>
          </a:xfrm>
          <a:prstGeom prst="curvedConnector3">
            <a:avLst>
              <a:gd fmla="val 88651" name="adj1"/>
            </a:avLst>
          </a:prstGeom>
          <a:noFill/>
          <a:ln cap="flat" cmpd="sng" w="9525">
            <a:solidFill>
              <a:srgbClr val="E0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03" name="Google Shape;1703;p135"/>
          <p:cNvCxnSpPr>
            <a:stCxn id="1691" idx="1"/>
          </p:cNvCxnSpPr>
          <p:nvPr/>
        </p:nvCxnSpPr>
        <p:spPr>
          <a:xfrm rot="10800000">
            <a:off x="4521495" y="3302364"/>
            <a:ext cx="391500" cy="326400"/>
          </a:xfrm>
          <a:prstGeom prst="curvedConnector3">
            <a:avLst>
              <a:gd fmla="val 92240" name="adj1"/>
            </a:avLst>
          </a:prstGeom>
          <a:noFill/>
          <a:ln cap="flat" cmpd="sng" w="9525">
            <a:solidFill>
              <a:srgbClr val="E0666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04" name="Google Shape;1704;p135"/>
          <p:cNvSpPr/>
          <p:nvPr/>
        </p:nvSpPr>
        <p:spPr>
          <a:xfrm>
            <a:off x="892382" y="4192320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5" name="Google Shape;1705;p135"/>
          <p:cNvSpPr/>
          <p:nvPr/>
        </p:nvSpPr>
        <p:spPr>
          <a:xfrm>
            <a:off x="1455282" y="4124520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6" name="Google Shape;1706;p135"/>
          <p:cNvSpPr/>
          <p:nvPr/>
        </p:nvSpPr>
        <p:spPr>
          <a:xfrm>
            <a:off x="1981982" y="3944720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7" name="Google Shape;1707;p135"/>
          <p:cNvSpPr/>
          <p:nvPr/>
        </p:nvSpPr>
        <p:spPr>
          <a:xfrm>
            <a:off x="2307957" y="3624220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8" name="Google Shape;1708;p135"/>
          <p:cNvSpPr/>
          <p:nvPr/>
        </p:nvSpPr>
        <p:spPr>
          <a:xfrm>
            <a:off x="2651150" y="31869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9" name="Google Shape;1709;p135"/>
          <p:cNvSpPr/>
          <p:nvPr/>
        </p:nvSpPr>
        <p:spPr>
          <a:xfrm>
            <a:off x="2803550" y="29973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0" name="Google Shape;1710;p135"/>
          <p:cNvSpPr/>
          <p:nvPr/>
        </p:nvSpPr>
        <p:spPr>
          <a:xfrm>
            <a:off x="3010275" y="27678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1" name="Google Shape;1711;p135"/>
          <p:cNvSpPr/>
          <p:nvPr/>
        </p:nvSpPr>
        <p:spPr>
          <a:xfrm>
            <a:off x="3410200" y="2527944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5" name="Shape 1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6" name="Google Shape;1716;p1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50" y="2249000"/>
            <a:ext cx="4775944" cy="2552375"/>
          </a:xfrm>
          <a:prstGeom prst="rect">
            <a:avLst/>
          </a:prstGeom>
          <a:noFill/>
          <a:ln>
            <a:noFill/>
          </a:ln>
        </p:spPr>
      </p:pic>
      <p:sp>
        <p:nvSpPr>
          <p:cNvPr id="1717" name="Google Shape;1717;p13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18" name="Google Shape;1718;p136"/>
          <p:cNvSpPr txBox="1"/>
          <p:nvPr>
            <p:ph idx="1" type="body"/>
          </p:nvPr>
        </p:nvSpPr>
        <p:spPr>
          <a:xfrm>
            <a:off x="311700" y="1152475"/>
            <a:ext cx="8684100" cy="175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now measure the likelihood of these probabilities.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719" name="Google Shape;1719;p136"/>
          <p:cNvPicPr preferRelativeResize="0"/>
          <p:nvPr/>
        </p:nvPicPr>
        <p:blipFill rotWithShape="1">
          <a:blip r:embed="rId4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720" name="Google Shape;1720;p136"/>
          <p:cNvPicPr preferRelativeResize="0"/>
          <p:nvPr/>
        </p:nvPicPr>
        <p:blipFill rotWithShape="1">
          <a:blip r:embed="rId4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21" name="Google Shape;1721;p136"/>
          <p:cNvCxnSpPr/>
          <p:nvPr/>
        </p:nvCxnSpPr>
        <p:spPr>
          <a:xfrm>
            <a:off x="5862710" y="2741263"/>
            <a:ext cx="0" cy="17520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22" name="Google Shape;1722;p136"/>
          <p:cNvCxnSpPr/>
          <p:nvPr/>
        </p:nvCxnSpPr>
        <p:spPr>
          <a:xfrm rot="10800000">
            <a:off x="5862625" y="3617242"/>
            <a:ext cx="28485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23" name="Google Shape;1723;p136"/>
          <p:cNvSpPr txBox="1"/>
          <p:nvPr/>
        </p:nvSpPr>
        <p:spPr>
          <a:xfrm>
            <a:off x="5579208" y="3427207"/>
            <a:ext cx="1311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</a:t>
            </a:r>
            <a:endParaRPr/>
          </a:p>
        </p:txBody>
      </p:sp>
      <p:sp>
        <p:nvSpPr>
          <p:cNvPr id="1724" name="Google Shape;1724;p136"/>
          <p:cNvSpPr txBox="1"/>
          <p:nvPr/>
        </p:nvSpPr>
        <p:spPr>
          <a:xfrm>
            <a:off x="5598218" y="2361898"/>
            <a:ext cx="1311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∞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25" name="Google Shape;1725;p136"/>
          <p:cNvSpPr txBox="1"/>
          <p:nvPr/>
        </p:nvSpPr>
        <p:spPr>
          <a:xfrm>
            <a:off x="5129950" y="4335343"/>
            <a:ext cx="5553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∞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26" name="Google Shape;1726;p136"/>
          <p:cNvSpPr txBox="1"/>
          <p:nvPr/>
        </p:nvSpPr>
        <p:spPr>
          <a:xfrm>
            <a:off x="5011626" y="4353056"/>
            <a:ext cx="165600" cy="2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-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27" name="Google Shape;1727;p136"/>
          <p:cNvSpPr/>
          <p:nvPr/>
        </p:nvSpPr>
        <p:spPr>
          <a:xfrm>
            <a:off x="7521500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8" name="Google Shape;1728;p136"/>
          <p:cNvSpPr/>
          <p:nvPr/>
        </p:nvSpPr>
        <p:spPr>
          <a:xfrm>
            <a:off x="7784446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9" name="Google Shape;1729;p136"/>
          <p:cNvSpPr/>
          <p:nvPr/>
        </p:nvSpPr>
        <p:spPr>
          <a:xfrm>
            <a:off x="8248257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0" name="Google Shape;1730;p136"/>
          <p:cNvSpPr/>
          <p:nvPr/>
        </p:nvSpPr>
        <p:spPr>
          <a:xfrm>
            <a:off x="5905982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1" name="Google Shape;1731;p136"/>
          <p:cNvSpPr/>
          <p:nvPr/>
        </p:nvSpPr>
        <p:spPr>
          <a:xfrm>
            <a:off x="6155132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2" name="Google Shape;1732;p136"/>
          <p:cNvSpPr/>
          <p:nvPr/>
        </p:nvSpPr>
        <p:spPr>
          <a:xfrm>
            <a:off x="6428417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3" name="Google Shape;1733;p136"/>
          <p:cNvSpPr/>
          <p:nvPr/>
        </p:nvSpPr>
        <p:spPr>
          <a:xfrm>
            <a:off x="6649975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4" name="Google Shape;1734;p136"/>
          <p:cNvSpPr/>
          <p:nvPr/>
        </p:nvSpPr>
        <p:spPr>
          <a:xfrm>
            <a:off x="6847399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735" name="Google Shape;1735;p136"/>
          <p:cNvCxnSpPr/>
          <p:nvPr/>
        </p:nvCxnSpPr>
        <p:spPr>
          <a:xfrm flipH="1" rot="10800000">
            <a:off x="5890301" y="2679102"/>
            <a:ext cx="2558700" cy="1696800"/>
          </a:xfrm>
          <a:prstGeom prst="straightConnector1">
            <a:avLst/>
          </a:prstGeom>
          <a:noFill/>
          <a:ln cap="flat" cmpd="sng" w="19050">
            <a:solidFill>
              <a:srgbClr val="6FA8DC"/>
            </a:solidFill>
            <a:prstDash val="dash"/>
            <a:round/>
            <a:headEnd len="med" w="med" type="triangle"/>
            <a:tailEnd len="med" w="med" type="triangle"/>
          </a:ln>
        </p:spPr>
      </p:cxnSp>
      <p:sp>
        <p:nvSpPr>
          <p:cNvPr id="1736" name="Google Shape;1736;p136"/>
          <p:cNvSpPr/>
          <p:nvPr/>
        </p:nvSpPr>
        <p:spPr>
          <a:xfrm>
            <a:off x="5905982" y="4288308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7" name="Google Shape;1737;p136"/>
          <p:cNvSpPr/>
          <p:nvPr/>
        </p:nvSpPr>
        <p:spPr>
          <a:xfrm>
            <a:off x="6155132" y="4122170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8" name="Google Shape;1738;p136"/>
          <p:cNvSpPr/>
          <p:nvPr/>
        </p:nvSpPr>
        <p:spPr>
          <a:xfrm>
            <a:off x="6428417" y="3947270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9" name="Google Shape;1739;p136"/>
          <p:cNvSpPr/>
          <p:nvPr/>
        </p:nvSpPr>
        <p:spPr>
          <a:xfrm>
            <a:off x="6649967" y="3811858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0" name="Google Shape;1740;p136"/>
          <p:cNvSpPr/>
          <p:nvPr/>
        </p:nvSpPr>
        <p:spPr>
          <a:xfrm>
            <a:off x="6873542" y="36270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1" name="Google Shape;1741;p136"/>
          <p:cNvSpPr/>
          <p:nvPr/>
        </p:nvSpPr>
        <p:spPr>
          <a:xfrm>
            <a:off x="7521500" y="31869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2" name="Google Shape;1742;p136"/>
          <p:cNvSpPr/>
          <p:nvPr/>
        </p:nvSpPr>
        <p:spPr>
          <a:xfrm>
            <a:off x="7784446" y="3034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3" name="Google Shape;1743;p136"/>
          <p:cNvSpPr/>
          <p:nvPr/>
        </p:nvSpPr>
        <p:spPr>
          <a:xfrm>
            <a:off x="8006005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4" name="Google Shape;1744;p136"/>
          <p:cNvSpPr/>
          <p:nvPr/>
        </p:nvSpPr>
        <p:spPr>
          <a:xfrm>
            <a:off x="8248257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5" name="Google Shape;1745;p136"/>
          <p:cNvSpPr/>
          <p:nvPr/>
        </p:nvSpPr>
        <p:spPr>
          <a:xfrm>
            <a:off x="8248257" y="2794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6" name="Google Shape;1746;p136"/>
          <p:cNvSpPr/>
          <p:nvPr/>
        </p:nvSpPr>
        <p:spPr>
          <a:xfrm>
            <a:off x="8006005" y="28821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747" name="Google Shape;1747;p136"/>
          <p:cNvCxnSpPr>
            <a:stCxn id="1734" idx="0"/>
            <a:endCxn id="1740" idx="4"/>
          </p:cNvCxnSpPr>
          <p:nvPr/>
        </p:nvCxnSpPr>
        <p:spPr>
          <a:xfrm flipH="1" rot="10800000">
            <a:off x="6891199" y="3714583"/>
            <a:ext cx="26100" cy="7227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748" name="Google Shape;1748;p136"/>
          <p:cNvCxnSpPr>
            <a:stCxn id="1733" idx="0"/>
            <a:endCxn id="1739" idx="4"/>
          </p:cNvCxnSpPr>
          <p:nvPr/>
        </p:nvCxnSpPr>
        <p:spPr>
          <a:xfrm rot="10800000">
            <a:off x="6693775" y="3899383"/>
            <a:ext cx="0" cy="5379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749" name="Google Shape;1749;p136"/>
          <p:cNvCxnSpPr>
            <a:stCxn id="1732" idx="0"/>
            <a:endCxn id="1738" idx="4"/>
          </p:cNvCxnSpPr>
          <p:nvPr/>
        </p:nvCxnSpPr>
        <p:spPr>
          <a:xfrm rot="10800000">
            <a:off x="6472217" y="4034983"/>
            <a:ext cx="0" cy="4023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750" name="Google Shape;1750;p136"/>
          <p:cNvCxnSpPr>
            <a:stCxn id="1731" idx="0"/>
            <a:endCxn id="1737" idx="4"/>
          </p:cNvCxnSpPr>
          <p:nvPr/>
        </p:nvCxnSpPr>
        <p:spPr>
          <a:xfrm rot="10800000">
            <a:off x="6198932" y="4209883"/>
            <a:ext cx="0" cy="2274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751" name="Google Shape;1751;p136"/>
          <p:cNvCxnSpPr>
            <a:stCxn id="1727" idx="4"/>
            <a:endCxn id="1741" idx="0"/>
          </p:cNvCxnSpPr>
          <p:nvPr/>
        </p:nvCxnSpPr>
        <p:spPr>
          <a:xfrm>
            <a:off x="7565300" y="2741119"/>
            <a:ext cx="0" cy="4458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752" name="Google Shape;1752;p136"/>
          <p:cNvCxnSpPr>
            <a:stCxn id="1728" idx="4"/>
            <a:endCxn id="1742" idx="0"/>
          </p:cNvCxnSpPr>
          <p:nvPr/>
        </p:nvCxnSpPr>
        <p:spPr>
          <a:xfrm>
            <a:off x="7828246" y="2741119"/>
            <a:ext cx="0" cy="2934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753" name="Google Shape;1753;p136"/>
          <p:cNvCxnSpPr>
            <a:endCxn id="1746" idx="0"/>
          </p:cNvCxnSpPr>
          <p:nvPr/>
        </p:nvCxnSpPr>
        <p:spPr>
          <a:xfrm>
            <a:off x="8047105" y="2741119"/>
            <a:ext cx="2700" cy="1410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754" name="Google Shape;1754;p136"/>
          <p:cNvCxnSpPr>
            <a:stCxn id="1730" idx="0"/>
            <a:endCxn id="1736" idx="4"/>
          </p:cNvCxnSpPr>
          <p:nvPr/>
        </p:nvCxnSpPr>
        <p:spPr>
          <a:xfrm rot="10800000">
            <a:off x="5949782" y="4375783"/>
            <a:ext cx="0" cy="615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755" name="Google Shape;1755;p136"/>
          <p:cNvCxnSpPr/>
          <p:nvPr/>
        </p:nvCxnSpPr>
        <p:spPr>
          <a:xfrm rot="10800000">
            <a:off x="8292057" y="2741283"/>
            <a:ext cx="0" cy="615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1756" name="Google Shape;1756;p136"/>
          <p:cNvPicPr preferRelativeResize="0"/>
          <p:nvPr/>
        </p:nvPicPr>
        <p:blipFill rotWithShape="1">
          <a:blip r:embed="rId5">
            <a:alphaModFix/>
          </a:blip>
          <a:srcRect b="8253" l="51284" r="26343" t="86335"/>
          <a:stretch/>
        </p:blipFill>
        <p:spPr>
          <a:xfrm>
            <a:off x="4912995" y="3482063"/>
            <a:ext cx="622932" cy="2934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7" name="Google Shape;1757;p136"/>
          <p:cNvCxnSpPr>
            <a:stCxn id="1741" idx="3"/>
          </p:cNvCxnSpPr>
          <p:nvPr/>
        </p:nvCxnSpPr>
        <p:spPr>
          <a:xfrm rot="10800000">
            <a:off x="5861829" y="3261690"/>
            <a:ext cx="1672500" cy="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758" name="Google Shape;1758;p136"/>
          <p:cNvCxnSpPr>
            <a:stCxn id="1742" idx="2"/>
          </p:cNvCxnSpPr>
          <p:nvPr/>
        </p:nvCxnSpPr>
        <p:spPr>
          <a:xfrm flipH="1">
            <a:off x="5855746" y="3078319"/>
            <a:ext cx="1928700" cy="66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759" name="Google Shape;1759;p136"/>
          <p:cNvCxnSpPr>
            <a:stCxn id="1746" idx="2"/>
          </p:cNvCxnSpPr>
          <p:nvPr/>
        </p:nvCxnSpPr>
        <p:spPr>
          <a:xfrm flipH="1">
            <a:off x="5855605" y="2925919"/>
            <a:ext cx="2150400" cy="66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760" name="Google Shape;1760;p136"/>
          <p:cNvCxnSpPr>
            <a:stCxn id="1745" idx="2"/>
          </p:cNvCxnSpPr>
          <p:nvPr/>
        </p:nvCxnSpPr>
        <p:spPr>
          <a:xfrm rot="10800000">
            <a:off x="5879757" y="2836819"/>
            <a:ext cx="2368500" cy="15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761" name="Google Shape;1761;p136"/>
          <p:cNvCxnSpPr>
            <a:stCxn id="1740" idx="2"/>
          </p:cNvCxnSpPr>
          <p:nvPr/>
        </p:nvCxnSpPr>
        <p:spPr>
          <a:xfrm rot="10800000">
            <a:off x="5879642" y="3665183"/>
            <a:ext cx="993900" cy="57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762" name="Google Shape;1762;p136"/>
          <p:cNvCxnSpPr/>
          <p:nvPr/>
        </p:nvCxnSpPr>
        <p:spPr>
          <a:xfrm rot="10800000">
            <a:off x="5837717" y="3850083"/>
            <a:ext cx="794400" cy="57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763" name="Google Shape;1763;p136"/>
          <p:cNvCxnSpPr>
            <a:stCxn id="1738" idx="2"/>
          </p:cNvCxnSpPr>
          <p:nvPr/>
        </p:nvCxnSpPr>
        <p:spPr>
          <a:xfrm rot="10800000">
            <a:off x="5855717" y="3985970"/>
            <a:ext cx="572700" cy="51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764" name="Google Shape;1764;p136"/>
          <p:cNvCxnSpPr>
            <a:stCxn id="1737" idx="2"/>
          </p:cNvCxnSpPr>
          <p:nvPr/>
        </p:nvCxnSpPr>
        <p:spPr>
          <a:xfrm rot="10800000">
            <a:off x="5874032" y="4165370"/>
            <a:ext cx="281100" cy="6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765" name="Google Shape;1765;p136"/>
          <p:cNvCxnSpPr>
            <a:stCxn id="1736" idx="5"/>
          </p:cNvCxnSpPr>
          <p:nvPr/>
        </p:nvCxnSpPr>
        <p:spPr>
          <a:xfrm rot="10800000">
            <a:off x="5873953" y="4340279"/>
            <a:ext cx="106800" cy="228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1766" name="Google Shape;1766;p136"/>
          <p:cNvPicPr preferRelativeResize="0"/>
          <p:nvPr/>
        </p:nvPicPr>
        <p:blipFill rotWithShape="1">
          <a:blip r:embed="rId5">
            <a:alphaModFix/>
          </a:blip>
          <a:srcRect b="0" l="19639" r="0" t="86661"/>
          <a:stretch/>
        </p:blipFill>
        <p:spPr>
          <a:xfrm>
            <a:off x="3187525" y="2741125"/>
            <a:ext cx="2122701" cy="6860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67" name="Google Shape;1767;p136"/>
          <p:cNvCxnSpPr/>
          <p:nvPr/>
        </p:nvCxnSpPr>
        <p:spPr>
          <a:xfrm flipH="1" rot="5400000">
            <a:off x="4595960" y="2853563"/>
            <a:ext cx="638700" cy="618300"/>
          </a:xfrm>
          <a:prstGeom prst="curvedConnector3">
            <a:avLst>
              <a:gd fmla="val 88651" name="adj1"/>
            </a:avLst>
          </a:prstGeom>
          <a:noFill/>
          <a:ln cap="flat" cmpd="sng" w="9525">
            <a:solidFill>
              <a:srgbClr val="E0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68" name="Google Shape;1768;p136"/>
          <p:cNvCxnSpPr>
            <a:stCxn id="1756" idx="1"/>
          </p:cNvCxnSpPr>
          <p:nvPr/>
        </p:nvCxnSpPr>
        <p:spPr>
          <a:xfrm rot="10800000">
            <a:off x="4521495" y="3302364"/>
            <a:ext cx="391500" cy="326400"/>
          </a:xfrm>
          <a:prstGeom prst="curvedConnector3">
            <a:avLst>
              <a:gd fmla="val 92240" name="adj1"/>
            </a:avLst>
          </a:prstGeom>
          <a:noFill/>
          <a:ln cap="flat" cmpd="sng" w="9525">
            <a:solidFill>
              <a:srgbClr val="E0666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69" name="Google Shape;1769;p136"/>
          <p:cNvSpPr/>
          <p:nvPr/>
        </p:nvSpPr>
        <p:spPr>
          <a:xfrm>
            <a:off x="892382" y="4192320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0" name="Google Shape;1770;p136"/>
          <p:cNvSpPr/>
          <p:nvPr/>
        </p:nvSpPr>
        <p:spPr>
          <a:xfrm>
            <a:off x="1455282" y="4124520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1" name="Google Shape;1771;p136"/>
          <p:cNvSpPr/>
          <p:nvPr/>
        </p:nvSpPr>
        <p:spPr>
          <a:xfrm>
            <a:off x="1981982" y="3944720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2" name="Google Shape;1772;p136"/>
          <p:cNvSpPr/>
          <p:nvPr/>
        </p:nvSpPr>
        <p:spPr>
          <a:xfrm>
            <a:off x="2307957" y="3624220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3" name="Google Shape;1773;p136"/>
          <p:cNvSpPr/>
          <p:nvPr/>
        </p:nvSpPr>
        <p:spPr>
          <a:xfrm>
            <a:off x="2651150" y="31869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4" name="Google Shape;1774;p136"/>
          <p:cNvSpPr/>
          <p:nvPr/>
        </p:nvSpPr>
        <p:spPr>
          <a:xfrm>
            <a:off x="2803550" y="29973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5" name="Google Shape;1775;p136"/>
          <p:cNvSpPr/>
          <p:nvPr/>
        </p:nvSpPr>
        <p:spPr>
          <a:xfrm>
            <a:off x="3010275" y="27678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6" name="Google Shape;1776;p136"/>
          <p:cNvSpPr/>
          <p:nvPr/>
        </p:nvSpPr>
        <p:spPr>
          <a:xfrm>
            <a:off x="3410200" y="2527944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0" name="Shape 1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1" name="Google Shape;1781;p1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350" y="2249000"/>
            <a:ext cx="5156301" cy="2755650"/>
          </a:xfrm>
          <a:prstGeom prst="rect">
            <a:avLst/>
          </a:prstGeom>
          <a:noFill/>
          <a:ln>
            <a:noFill/>
          </a:ln>
        </p:spPr>
      </p:pic>
      <p:sp>
        <p:nvSpPr>
          <p:cNvPr id="1782" name="Google Shape;1782;p13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83" name="Google Shape;1783;p137"/>
          <p:cNvSpPr txBox="1"/>
          <p:nvPr>
            <p:ph idx="1" type="body"/>
          </p:nvPr>
        </p:nvSpPr>
        <p:spPr>
          <a:xfrm>
            <a:off x="311700" y="1152475"/>
            <a:ext cx="8684100" cy="175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now measure the likelihood of these probabilities.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784" name="Google Shape;1784;p137"/>
          <p:cNvPicPr preferRelativeResize="0"/>
          <p:nvPr/>
        </p:nvPicPr>
        <p:blipFill rotWithShape="1">
          <a:blip r:embed="rId4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785" name="Google Shape;1785;p137"/>
          <p:cNvPicPr preferRelativeResize="0"/>
          <p:nvPr/>
        </p:nvPicPr>
        <p:blipFill rotWithShape="1">
          <a:blip r:embed="rId4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786" name="Google Shape;1786;p137"/>
          <p:cNvSpPr/>
          <p:nvPr/>
        </p:nvSpPr>
        <p:spPr>
          <a:xfrm>
            <a:off x="1723910" y="4347089"/>
            <a:ext cx="94500" cy="94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7" name="Google Shape;1787;p137"/>
          <p:cNvSpPr/>
          <p:nvPr/>
        </p:nvSpPr>
        <p:spPr>
          <a:xfrm>
            <a:off x="2331639" y="4273890"/>
            <a:ext cx="94500" cy="94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8" name="Google Shape;1788;p137"/>
          <p:cNvSpPr/>
          <p:nvPr/>
        </p:nvSpPr>
        <p:spPr>
          <a:xfrm>
            <a:off x="2900286" y="4079770"/>
            <a:ext cx="94500" cy="94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9" name="Google Shape;1789;p137"/>
          <p:cNvSpPr/>
          <p:nvPr/>
        </p:nvSpPr>
        <p:spPr>
          <a:xfrm>
            <a:off x="3252221" y="3733745"/>
            <a:ext cx="94500" cy="94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0" name="Google Shape;1790;p137"/>
          <p:cNvSpPr/>
          <p:nvPr/>
        </p:nvSpPr>
        <p:spPr>
          <a:xfrm>
            <a:off x="3622747" y="3261616"/>
            <a:ext cx="94500" cy="945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1" name="Google Shape;1791;p137"/>
          <p:cNvSpPr/>
          <p:nvPr/>
        </p:nvSpPr>
        <p:spPr>
          <a:xfrm>
            <a:off x="3787284" y="3056916"/>
            <a:ext cx="94500" cy="945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2" name="Google Shape;1792;p137"/>
          <p:cNvSpPr/>
          <p:nvPr/>
        </p:nvSpPr>
        <p:spPr>
          <a:xfrm>
            <a:off x="4010473" y="2809139"/>
            <a:ext cx="94500" cy="945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3" name="Google Shape;1793;p137"/>
          <p:cNvSpPr/>
          <p:nvPr/>
        </p:nvSpPr>
        <p:spPr>
          <a:xfrm>
            <a:off x="4442248" y="2550160"/>
            <a:ext cx="94500" cy="945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7" name="Shape 1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8" name="Google Shape;1798;p1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350" y="2249000"/>
            <a:ext cx="5156301" cy="2755650"/>
          </a:xfrm>
          <a:prstGeom prst="rect">
            <a:avLst/>
          </a:prstGeom>
          <a:noFill/>
          <a:ln>
            <a:noFill/>
          </a:ln>
        </p:spPr>
      </p:pic>
      <p:sp>
        <p:nvSpPr>
          <p:cNvPr id="1799" name="Google Shape;1799;p13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00" name="Google Shape;1800;p138"/>
          <p:cNvSpPr txBox="1"/>
          <p:nvPr>
            <p:ph idx="1" type="body"/>
          </p:nvPr>
        </p:nvSpPr>
        <p:spPr>
          <a:xfrm>
            <a:off x="311700" y="1152475"/>
            <a:ext cx="8684100" cy="175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Likelihood = Product of probabilities of belonging to class 1.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801" name="Google Shape;1801;p138"/>
          <p:cNvPicPr preferRelativeResize="0"/>
          <p:nvPr/>
        </p:nvPicPr>
        <p:blipFill rotWithShape="1">
          <a:blip r:embed="rId4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802" name="Google Shape;1802;p138"/>
          <p:cNvPicPr preferRelativeResize="0"/>
          <p:nvPr/>
        </p:nvPicPr>
        <p:blipFill rotWithShape="1">
          <a:blip r:embed="rId4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803" name="Google Shape;1803;p138"/>
          <p:cNvSpPr/>
          <p:nvPr/>
        </p:nvSpPr>
        <p:spPr>
          <a:xfrm>
            <a:off x="1723910" y="4347089"/>
            <a:ext cx="94500" cy="94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4" name="Google Shape;1804;p138"/>
          <p:cNvSpPr/>
          <p:nvPr/>
        </p:nvSpPr>
        <p:spPr>
          <a:xfrm>
            <a:off x="2331639" y="4273890"/>
            <a:ext cx="94500" cy="94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5" name="Google Shape;1805;p138"/>
          <p:cNvSpPr/>
          <p:nvPr/>
        </p:nvSpPr>
        <p:spPr>
          <a:xfrm>
            <a:off x="2900286" y="4079770"/>
            <a:ext cx="94500" cy="94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6" name="Google Shape;1806;p138"/>
          <p:cNvSpPr/>
          <p:nvPr/>
        </p:nvSpPr>
        <p:spPr>
          <a:xfrm>
            <a:off x="3252221" y="3733745"/>
            <a:ext cx="94500" cy="94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7" name="Google Shape;1807;p138"/>
          <p:cNvSpPr/>
          <p:nvPr/>
        </p:nvSpPr>
        <p:spPr>
          <a:xfrm>
            <a:off x="3622747" y="3261616"/>
            <a:ext cx="94500" cy="945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8" name="Google Shape;1808;p138"/>
          <p:cNvSpPr/>
          <p:nvPr/>
        </p:nvSpPr>
        <p:spPr>
          <a:xfrm>
            <a:off x="3787284" y="3056916"/>
            <a:ext cx="94500" cy="945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9" name="Google Shape;1809;p138"/>
          <p:cNvSpPr/>
          <p:nvPr/>
        </p:nvSpPr>
        <p:spPr>
          <a:xfrm>
            <a:off x="4010473" y="2809139"/>
            <a:ext cx="94500" cy="945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0" name="Google Shape;1810;p138"/>
          <p:cNvSpPr/>
          <p:nvPr/>
        </p:nvSpPr>
        <p:spPr>
          <a:xfrm>
            <a:off x="4442248" y="2550160"/>
            <a:ext cx="94500" cy="945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4" name="Shape 1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5" name="Google Shape;1815;p1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350" y="2249000"/>
            <a:ext cx="5156301" cy="2755650"/>
          </a:xfrm>
          <a:prstGeom prst="rect">
            <a:avLst/>
          </a:prstGeom>
          <a:noFill/>
          <a:ln>
            <a:noFill/>
          </a:ln>
        </p:spPr>
      </p:pic>
      <p:sp>
        <p:nvSpPr>
          <p:cNvPr id="1816" name="Google Shape;1816;p13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17" name="Google Shape;1817;p139"/>
          <p:cNvSpPr txBox="1"/>
          <p:nvPr>
            <p:ph idx="1" type="body"/>
          </p:nvPr>
        </p:nvSpPr>
        <p:spPr>
          <a:xfrm>
            <a:off x="311700" y="1152475"/>
            <a:ext cx="8684100" cy="175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Likelihood = 0.9 ...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818" name="Google Shape;1818;p139"/>
          <p:cNvPicPr preferRelativeResize="0"/>
          <p:nvPr/>
        </p:nvPicPr>
        <p:blipFill rotWithShape="1">
          <a:blip r:embed="rId4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819" name="Google Shape;1819;p139"/>
          <p:cNvPicPr preferRelativeResize="0"/>
          <p:nvPr/>
        </p:nvPicPr>
        <p:blipFill rotWithShape="1">
          <a:blip r:embed="rId4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820" name="Google Shape;1820;p139"/>
          <p:cNvSpPr/>
          <p:nvPr/>
        </p:nvSpPr>
        <p:spPr>
          <a:xfrm>
            <a:off x="1723910" y="4347089"/>
            <a:ext cx="94500" cy="94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1" name="Google Shape;1821;p139"/>
          <p:cNvSpPr/>
          <p:nvPr/>
        </p:nvSpPr>
        <p:spPr>
          <a:xfrm>
            <a:off x="2331639" y="4273890"/>
            <a:ext cx="94500" cy="94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2" name="Google Shape;1822;p139"/>
          <p:cNvSpPr/>
          <p:nvPr/>
        </p:nvSpPr>
        <p:spPr>
          <a:xfrm>
            <a:off x="2900286" y="4079770"/>
            <a:ext cx="94500" cy="94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3" name="Google Shape;1823;p139"/>
          <p:cNvSpPr/>
          <p:nvPr/>
        </p:nvSpPr>
        <p:spPr>
          <a:xfrm>
            <a:off x="3252221" y="3733745"/>
            <a:ext cx="94500" cy="94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4" name="Google Shape;1824;p139"/>
          <p:cNvSpPr/>
          <p:nvPr/>
        </p:nvSpPr>
        <p:spPr>
          <a:xfrm>
            <a:off x="3622747" y="3261616"/>
            <a:ext cx="94500" cy="945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5" name="Google Shape;1825;p139"/>
          <p:cNvSpPr/>
          <p:nvPr/>
        </p:nvSpPr>
        <p:spPr>
          <a:xfrm>
            <a:off x="3787284" y="3056916"/>
            <a:ext cx="94500" cy="945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6" name="Google Shape;1826;p139"/>
          <p:cNvSpPr/>
          <p:nvPr/>
        </p:nvSpPr>
        <p:spPr>
          <a:xfrm>
            <a:off x="4010473" y="2809139"/>
            <a:ext cx="94500" cy="945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7" name="Google Shape;1827;p139"/>
          <p:cNvSpPr/>
          <p:nvPr/>
        </p:nvSpPr>
        <p:spPr>
          <a:xfrm>
            <a:off x="4442248" y="2550160"/>
            <a:ext cx="94500" cy="945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8" name="Google Shape;1828;p139"/>
          <p:cNvSpPr/>
          <p:nvPr/>
        </p:nvSpPr>
        <p:spPr>
          <a:xfrm rot="2257731">
            <a:off x="4037100" y="2300833"/>
            <a:ext cx="434858" cy="235519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829" name="Google Shape;1829;p139"/>
          <p:cNvCxnSpPr>
            <a:stCxn id="1827" idx="2"/>
          </p:cNvCxnSpPr>
          <p:nvPr/>
        </p:nvCxnSpPr>
        <p:spPr>
          <a:xfrm flipH="1">
            <a:off x="1388248" y="2597410"/>
            <a:ext cx="3054000" cy="93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3" name="Shape 1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4" name="Google Shape;1834;p1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350" y="2249000"/>
            <a:ext cx="5156301" cy="2755650"/>
          </a:xfrm>
          <a:prstGeom prst="rect">
            <a:avLst/>
          </a:prstGeom>
          <a:noFill/>
          <a:ln>
            <a:noFill/>
          </a:ln>
        </p:spPr>
      </p:pic>
      <p:sp>
        <p:nvSpPr>
          <p:cNvPr id="1835" name="Google Shape;1835;p14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36" name="Google Shape;1836;p140"/>
          <p:cNvSpPr txBox="1"/>
          <p:nvPr>
            <p:ph idx="1" type="body"/>
          </p:nvPr>
        </p:nvSpPr>
        <p:spPr>
          <a:xfrm>
            <a:off x="311700" y="1152475"/>
            <a:ext cx="8684100" cy="175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Likelihood = 0.9 × 0.8 × ... 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837" name="Google Shape;1837;p140"/>
          <p:cNvPicPr preferRelativeResize="0"/>
          <p:nvPr/>
        </p:nvPicPr>
        <p:blipFill rotWithShape="1">
          <a:blip r:embed="rId4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838" name="Google Shape;1838;p140"/>
          <p:cNvPicPr preferRelativeResize="0"/>
          <p:nvPr/>
        </p:nvPicPr>
        <p:blipFill rotWithShape="1">
          <a:blip r:embed="rId4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839" name="Google Shape;1839;p140"/>
          <p:cNvSpPr/>
          <p:nvPr/>
        </p:nvSpPr>
        <p:spPr>
          <a:xfrm>
            <a:off x="1723910" y="4347089"/>
            <a:ext cx="94500" cy="94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0" name="Google Shape;1840;p140"/>
          <p:cNvSpPr/>
          <p:nvPr/>
        </p:nvSpPr>
        <p:spPr>
          <a:xfrm>
            <a:off x="2331639" y="4273890"/>
            <a:ext cx="94500" cy="94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1" name="Google Shape;1841;p140"/>
          <p:cNvSpPr/>
          <p:nvPr/>
        </p:nvSpPr>
        <p:spPr>
          <a:xfrm>
            <a:off x="2900286" y="4079770"/>
            <a:ext cx="94500" cy="94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2" name="Google Shape;1842;p140"/>
          <p:cNvSpPr/>
          <p:nvPr/>
        </p:nvSpPr>
        <p:spPr>
          <a:xfrm>
            <a:off x="3252221" y="3733745"/>
            <a:ext cx="94500" cy="94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3" name="Google Shape;1843;p140"/>
          <p:cNvSpPr/>
          <p:nvPr/>
        </p:nvSpPr>
        <p:spPr>
          <a:xfrm>
            <a:off x="3622747" y="3261616"/>
            <a:ext cx="94500" cy="945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4" name="Google Shape;1844;p140"/>
          <p:cNvSpPr/>
          <p:nvPr/>
        </p:nvSpPr>
        <p:spPr>
          <a:xfrm>
            <a:off x="3787284" y="3056916"/>
            <a:ext cx="94500" cy="945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5" name="Google Shape;1845;p140"/>
          <p:cNvSpPr/>
          <p:nvPr/>
        </p:nvSpPr>
        <p:spPr>
          <a:xfrm>
            <a:off x="4010473" y="2809139"/>
            <a:ext cx="94500" cy="945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6" name="Google Shape;1846;p140"/>
          <p:cNvSpPr/>
          <p:nvPr/>
        </p:nvSpPr>
        <p:spPr>
          <a:xfrm>
            <a:off x="4442248" y="2550160"/>
            <a:ext cx="94500" cy="945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7" name="Google Shape;1847;p140"/>
          <p:cNvSpPr/>
          <p:nvPr/>
        </p:nvSpPr>
        <p:spPr>
          <a:xfrm rot="2257731">
            <a:off x="3617100" y="2559833"/>
            <a:ext cx="434858" cy="235519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848" name="Google Shape;1848;p140"/>
          <p:cNvCxnSpPr>
            <a:stCxn id="1845" idx="6"/>
          </p:cNvCxnSpPr>
          <p:nvPr/>
        </p:nvCxnSpPr>
        <p:spPr>
          <a:xfrm rot="10800000">
            <a:off x="1382773" y="2851889"/>
            <a:ext cx="2722200" cy="45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2" name="Shape 1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3" name="Google Shape;1853;p1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350" y="2249000"/>
            <a:ext cx="5156301" cy="2755650"/>
          </a:xfrm>
          <a:prstGeom prst="rect">
            <a:avLst/>
          </a:prstGeom>
          <a:noFill/>
          <a:ln>
            <a:noFill/>
          </a:ln>
        </p:spPr>
      </p:pic>
      <p:sp>
        <p:nvSpPr>
          <p:cNvPr id="1854" name="Google Shape;1854;p14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55" name="Google Shape;1855;p141"/>
          <p:cNvSpPr txBox="1"/>
          <p:nvPr>
            <p:ph idx="1" type="body"/>
          </p:nvPr>
        </p:nvSpPr>
        <p:spPr>
          <a:xfrm>
            <a:off x="311700" y="1152475"/>
            <a:ext cx="8684100" cy="175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Likelihood = 0.9 × 0.8 × 0.65 × 0.55 × ... 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856" name="Google Shape;1856;p141"/>
          <p:cNvPicPr preferRelativeResize="0"/>
          <p:nvPr/>
        </p:nvPicPr>
        <p:blipFill rotWithShape="1">
          <a:blip r:embed="rId4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857" name="Google Shape;1857;p141"/>
          <p:cNvPicPr preferRelativeResize="0"/>
          <p:nvPr/>
        </p:nvPicPr>
        <p:blipFill rotWithShape="1">
          <a:blip r:embed="rId4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858" name="Google Shape;1858;p141"/>
          <p:cNvSpPr/>
          <p:nvPr/>
        </p:nvSpPr>
        <p:spPr>
          <a:xfrm>
            <a:off x="1723910" y="4347089"/>
            <a:ext cx="94500" cy="94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9" name="Google Shape;1859;p141"/>
          <p:cNvSpPr/>
          <p:nvPr/>
        </p:nvSpPr>
        <p:spPr>
          <a:xfrm>
            <a:off x="2331639" y="4273890"/>
            <a:ext cx="94500" cy="94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0" name="Google Shape;1860;p141"/>
          <p:cNvSpPr/>
          <p:nvPr/>
        </p:nvSpPr>
        <p:spPr>
          <a:xfrm>
            <a:off x="2900286" y="4079770"/>
            <a:ext cx="94500" cy="94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1" name="Google Shape;1861;p141"/>
          <p:cNvSpPr/>
          <p:nvPr/>
        </p:nvSpPr>
        <p:spPr>
          <a:xfrm>
            <a:off x="3252221" y="3733745"/>
            <a:ext cx="94500" cy="94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2" name="Google Shape;1862;p141"/>
          <p:cNvSpPr/>
          <p:nvPr/>
        </p:nvSpPr>
        <p:spPr>
          <a:xfrm>
            <a:off x="3622747" y="3261616"/>
            <a:ext cx="94500" cy="945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3" name="Google Shape;1863;p141"/>
          <p:cNvSpPr/>
          <p:nvPr/>
        </p:nvSpPr>
        <p:spPr>
          <a:xfrm>
            <a:off x="3787284" y="3056916"/>
            <a:ext cx="94500" cy="945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4" name="Google Shape;1864;p141"/>
          <p:cNvSpPr/>
          <p:nvPr/>
        </p:nvSpPr>
        <p:spPr>
          <a:xfrm>
            <a:off x="4010473" y="2809139"/>
            <a:ext cx="94500" cy="945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5" name="Google Shape;1865;p141"/>
          <p:cNvSpPr/>
          <p:nvPr/>
        </p:nvSpPr>
        <p:spPr>
          <a:xfrm>
            <a:off x="4442248" y="2550160"/>
            <a:ext cx="94500" cy="945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6" name="Google Shape;1866;p141"/>
          <p:cNvSpPr/>
          <p:nvPr/>
        </p:nvSpPr>
        <p:spPr>
          <a:xfrm rot="2257731">
            <a:off x="3420300" y="2807608"/>
            <a:ext cx="434858" cy="235519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867" name="Google Shape;1867;p141"/>
          <p:cNvCxnSpPr>
            <a:stCxn id="1862" idx="2"/>
          </p:cNvCxnSpPr>
          <p:nvPr/>
        </p:nvCxnSpPr>
        <p:spPr>
          <a:xfrm rot="10800000">
            <a:off x="1364347" y="3308866"/>
            <a:ext cx="2258400" cy="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868" name="Google Shape;1868;p141"/>
          <p:cNvCxnSpPr/>
          <p:nvPr/>
        </p:nvCxnSpPr>
        <p:spPr>
          <a:xfrm rot="10800000">
            <a:off x="1364497" y="3105616"/>
            <a:ext cx="2386500" cy="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1869" name="Google Shape;1869;p141"/>
          <p:cNvSpPr/>
          <p:nvPr/>
        </p:nvSpPr>
        <p:spPr>
          <a:xfrm rot="2257731">
            <a:off x="3255775" y="3044533"/>
            <a:ext cx="434858" cy="235519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2" name="Google Shape;152;p25"/>
          <p:cNvSpPr txBox="1"/>
          <p:nvPr>
            <p:ph idx="1" type="body"/>
          </p:nvPr>
        </p:nvSpPr>
        <p:spPr>
          <a:xfrm>
            <a:off x="311700" y="1152475"/>
            <a:ext cx="8671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Classification algorithms also often produce a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probability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prediction of belonging to a class: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Class 0: 10% Probability - Car Image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Class 1: 85% Probability - Street Image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Class 2: 5% Probability - Bridge Image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2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■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Model reports back prediction of Class 1, image is a street.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53" name="Google Shape;153;p2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54" name="Google Shape;154;p2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3" name="Shape 1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4" name="Google Shape;1874;p1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350" y="2249000"/>
            <a:ext cx="5156301" cy="2755650"/>
          </a:xfrm>
          <a:prstGeom prst="rect">
            <a:avLst/>
          </a:prstGeom>
          <a:noFill/>
          <a:ln>
            <a:noFill/>
          </a:ln>
        </p:spPr>
      </p:pic>
      <p:sp>
        <p:nvSpPr>
          <p:cNvPr id="1875" name="Google Shape;1875;p14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76" name="Google Shape;1876;p142"/>
          <p:cNvSpPr txBox="1"/>
          <p:nvPr>
            <p:ph idx="1" type="body"/>
          </p:nvPr>
        </p:nvSpPr>
        <p:spPr>
          <a:xfrm>
            <a:off x="311700" y="1152475"/>
            <a:ext cx="8832300" cy="175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Likelihood = 0.9 × 0.8 × 0.65 × 0.55 × (1-p) ×... 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877" name="Google Shape;1877;p142"/>
          <p:cNvPicPr preferRelativeResize="0"/>
          <p:nvPr/>
        </p:nvPicPr>
        <p:blipFill rotWithShape="1">
          <a:blip r:embed="rId4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878" name="Google Shape;1878;p142"/>
          <p:cNvPicPr preferRelativeResize="0"/>
          <p:nvPr/>
        </p:nvPicPr>
        <p:blipFill rotWithShape="1">
          <a:blip r:embed="rId4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879" name="Google Shape;1879;p142"/>
          <p:cNvSpPr/>
          <p:nvPr/>
        </p:nvSpPr>
        <p:spPr>
          <a:xfrm>
            <a:off x="1723910" y="4347089"/>
            <a:ext cx="94500" cy="94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0" name="Google Shape;1880;p142"/>
          <p:cNvSpPr/>
          <p:nvPr/>
        </p:nvSpPr>
        <p:spPr>
          <a:xfrm>
            <a:off x="2331639" y="4273890"/>
            <a:ext cx="94500" cy="94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1" name="Google Shape;1881;p142"/>
          <p:cNvSpPr/>
          <p:nvPr/>
        </p:nvSpPr>
        <p:spPr>
          <a:xfrm>
            <a:off x="2900286" y="4079770"/>
            <a:ext cx="94500" cy="94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2" name="Google Shape;1882;p142"/>
          <p:cNvSpPr/>
          <p:nvPr/>
        </p:nvSpPr>
        <p:spPr>
          <a:xfrm>
            <a:off x="3252221" y="3733745"/>
            <a:ext cx="94500" cy="94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3" name="Google Shape;1883;p142"/>
          <p:cNvSpPr/>
          <p:nvPr/>
        </p:nvSpPr>
        <p:spPr>
          <a:xfrm>
            <a:off x="3622747" y="3261616"/>
            <a:ext cx="94500" cy="945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4" name="Google Shape;1884;p142"/>
          <p:cNvSpPr/>
          <p:nvPr/>
        </p:nvSpPr>
        <p:spPr>
          <a:xfrm>
            <a:off x="3787284" y="3056916"/>
            <a:ext cx="94500" cy="945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5" name="Google Shape;1885;p142"/>
          <p:cNvSpPr/>
          <p:nvPr/>
        </p:nvSpPr>
        <p:spPr>
          <a:xfrm>
            <a:off x="4010473" y="2809139"/>
            <a:ext cx="94500" cy="945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6" name="Google Shape;1886;p142"/>
          <p:cNvSpPr/>
          <p:nvPr/>
        </p:nvSpPr>
        <p:spPr>
          <a:xfrm>
            <a:off x="4442248" y="2550160"/>
            <a:ext cx="94500" cy="945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887" name="Google Shape;1887;p142"/>
          <p:cNvCxnSpPr/>
          <p:nvPr/>
        </p:nvCxnSpPr>
        <p:spPr>
          <a:xfrm flipH="1">
            <a:off x="1364510" y="3774106"/>
            <a:ext cx="1901700" cy="138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1888" name="Google Shape;1888;p142"/>
          <p:cNvSpPr/>
          <p:nvPr/>
        </p:nvSpPr>
        <p:spPr>
          <a:xfrm rot="2257731">
            <a:off x="2885250" y="3509058"/>
            <a:ext cx="434858" cy="235519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2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3" name="Google Shape;1893;p1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350" y="2249000"/>
            <a:ext cx="5156301" cy="2755650"/>
          </a:xfrm>
          <a:prstGeom prst="rect">
            <a:avLst/>
          </a:prstGeom>
          <a:noFill/>
          <a:ln>
            <a:noFill/>
          </a:ln>
        </p:spPr>
      </p:pic>
      <p:sp>
        <p:nvSpPr>
          <p:cNvPr id="1894" name="Google Shape;1894;p14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95" name="Google Shape;1895;p143"/>
          <p:cNvSpPr txBox="1"/>
          <p:nvPr>
            <p:ph idx="1" type="body"/>
          </p:nvPr>
        </p:nvSpPr>
        <p:spPr>
          <a:xfrm>
            <a:off x="311700" y="1152475"/>
            <a:ext cx="8832300" cy="175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Likelihood = 0.9 × 0.8 × 0.65 × 0.55 × (1-0.3) ×... 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896" name="Google Shape;1896;p143"/>
          <p:cNvPicPr preferRelativeResize="0"/>
          <p:nvPr/>
        </p:nvPicPr>
        <p:blipFill rotWithShape="1">
          <a:blip r:embed="rId4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897" name="Google Shape;1897;p143"/>
          <p:cNvPicPr preferRelativeResize="0"/>
          <p:nvPr/>
        </p:nvPicPr>
        <p:blipFill rotWithShape="1">
          <a:blip r:embed="rId4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898" name="Google Shape;1898;p143"/>
          <p:cNvSpPr/>
          <p:nvPr/>
        </p:nvSpPr>
        <p:spPr>
          <a:xfrm>
            <a:off x="1723910" y="4347089"/>
            <a:ext cx="94500" cy="94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9" name="Google Shape;1899;p143"/>
          <p:cNvSpPr/>
          <p:nvPr/>
        </p:nvSpPr>
        <p:spPr>
          <a:xfrm>
            <a:off x="2331639" y="4273890"/>
            <a:ext cx="94500" cy="94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0" name="Google Shape;1900;p143"/>
          <p:cNvSpPr/>
          <p:nvPr/>
        </p:nvSpPr>
        <p:spPr>
          <a:xfrm>
            <a:off x="2900286" y="4079770"/>
            <a:ext cx="94500" cy="94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1" name="Google Shape;1901;p143"/>
          <p:cNvSpPr/>
          <p:nvPr/>
        </p:nvSpPr>
        <p:spPr>
          <a:xfrm>
            <a:off x="3252221" y="3733745"/>
            <a:ext cx="94500" cy="94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2" name="Google Shape;1902;p143"/>
          <p:cNvSpPr/>
          <p:nvPr/>
        </p:nvSpPr>
        <p:spPr>
          <a:xfrm>
            <a:off x="3622747" y="3261616"/>
            <a:ext cx="94500" cy="945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3" name="Google Shape;1903;p143"/>
          <p:cNvSpPr/>
          <p:nvPr/>
        </p:nvSpPr>
        <p:spPr>
          <a:xfrm>
            <a:off x="3787284" y="3056916"/>
            <a:ext cx="94500" cy="945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4" name="Google Shape;1904;p143"/>
          <p:cNvSpPr/>
          <p:nvPr/>
        </p:nvSpPr>
        <p:spPr>
          <a:xfrm>
            <a:off x="4010473" y="2809139"/>
            <a:ext cx="94500" cy="945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5" name="Google Shape;1905;p143"/>
          <p:cNvSpPr/>
          <p:nvPr/>
        </p:nvSpPr>
        <p:spPr>
          <a:xfrm>
            <a:off x="4442248" y="2550160"/>
            <a:ext cx="94500" cy="945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906" name="Google Shape;1906;p143"/>
          <p:cNvCxnSpPr/>
          <p:nvPr/>
        </p:nvCxnSpPr>
        <p:spPr>
          <a:xfrm flipH="1">
            <a:off x="1364510" y="3774106"/>
            <a:ext cx="1901700" cy="138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1907" name="Google Shape;1907;p143"/>
          <p:cNvSpPr/>
          <p:nvPr/>
        </p:nvSpPr>
        <p:spPr>
          <a:xfrm rot="2257731">
            <a:off x="2885250" y="3509058"/>
            <a:ext cx="434858" cy="235519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1" name="Shape 1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2" name="Google Shape;1912;p1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350" y="2249000"/>
            <a:ext cx="5156301" cy="2755650"/>
          </a:xfrm>
          <a:prstGeom prst="rect">
            <a:avLst/>
          </a:prstGeom>
          <a:noFill/>
          <a:ln>
            <a:noFill/>
          </a:ln>
        </p:spPr>
      </p:pic>
      <p:sp>
        <p:nvSpPr>
          <p:cNvPr id="1913" name="Google Shape;1913;p14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14" name="Google Shape;1914;p144"/>
          <p:cNvSpPr txBox="1"/>
          <p:nvPr>
            <p:ph idx="1" type="body"/>
          </p:nvPr>
        </p:nvSpPr>
        <p:spPr>
          <a:xfrm>
            <a:off x="311700" y="1152475"/>
            <a:ext cx="8832300" cy="175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Likelihood = 0.9 × 0.8 × 0.65 × 0.55 × (1-0.3) ×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(1-0.2) × (1-0.08) × (1-0.02) 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915" name="Google Shape;1915;p144"/>
          <p:cNvPicPr preferRelativeResize="0"/>
          <p:nvPr/>
        </p:nvPicPr>
        <p:blipFill rotWithShape="1">
          <a:blip r:embed="rId4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916" name="Google Shape;1916;p144"/>
          <p:cNvPicPr preferRelativeResize="0"/>
          <p:nvPr/>
        </p:nvPicPr>
        <p:blipFill rotWithShape="1">
          <a:blip r:embed="rId4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917" name="Google Shape;1917;p144"/>
          <p:cNvSpPr/>
          <p:nvPr/>
        </p:nvSpPr>
        <p:spPr>
          <a:xfrm>
            <a:off x="1723910" y="4347089"/>
            <a:ext cx="94500" cy="94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8" name="Google Shape;1918;p144"/>
          <p:cNvSpPr/>
          <p:nvPr/>
        </p:nvSpPr>
        <p:spPr>
          <a:xfrm>
            <a:off x="2331639" y="4273890"/>
            <a:ext cx="94500" cy="94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9" name="Google Shape;1919;p144"/>
          <p:cNvSpPr/>
          <p:nvPr/>
        </p:nvSpPr>
        <p:spPr>
          <a:xfrm>
            <a:off x="2900286" y="4079770"/>
            <a:ext cx="94500" cy="94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0" name="Google Shape;1920;p144"/>
          <p:cNvSpPr/>
          <p:nvPr/>
        </p:nvSpPr>
        <p:spPr>
          <a:xfrm>
            <a:off x="3252221" y="3733745"/>
            <a:ext cx="94500" cy="94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1" name="Google Shape;1921;p144"/>
          <p:cNvSpPr/>
          <p:nvPr/>
        </p:nvSpPr>
        <p:spPr>
          <a:xfrm>
            <a:off x="3622747" y="3261616"/>
            <a:ext cx="94500" cy="945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2" name="Google Shape;1922;p144"/>
          <p:cNvSpPr/>
          <p:nvPr/>
        </p:nvSpPr>
        <p:spPr>
          <a:xfrm>
            <a:off x="3787284" y="3056916"/>
            <a:ext cx="94500" cy="945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3" name="Google Shape;1923;p144"/>
          <p:cNvSpPr/>
          <p:nvPr/>
        </p:nvSpPr>
        <p:spPr>
          <a:xfrm>
            <a:off x="4010473" y="2809139"/>
            <a:ext cx="94500" cy="945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4" name="Google Shape;1924;p144"/>
          <p:cNvSpPr/>
          <p:nvPr/>
        </p:nvSpPr>
        <p:spPr>
          <a:xfrm>
            <a:off x="4442248" y="2550160"/>
            <a:ext cx="94500" cy="945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5" name="Google Shape;1925;p144"/>
          <p:cNvSpPr/>
          <p:nvPr/>
        </p:nvSpPr>
        <p:spPr>
          <a:xfrm rot="2257731">
            <a:off x="2533300" y="3842033"/>
            <a:ext cx="434858" cy="235519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6" name="Google Shape;1926;p144"/>
          <p:cNvSpPr/>
          <p:nvPr/>
        </p:nvSpPr>
        <p:spPr>
          <a:xfrm rot="3245682">
            <a:off x="2016047" y="3984020"/>
            <a:ext cx="434822" cy="235651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7" name="Google Shape;1927;p144"/>
          <p:cNvSpPr/>
          <p:nvPr/>
        </p:nvSpPr>
        <p:spPr>
          <a:xfrm rot="3245682">
            <a:off x="1425897" y="4078520"/>
            <a:ext cx="434822" cy="235651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1" name="Shape 1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2" name="Google Shape;1932;p1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350" y="2249000"/>
            <a:ext cx="5156301" cy="2755650"/>
          </a:xfrm>
          <a:prstGeom prst="rect">
            <a:avLst/>
          </a:prstGeom>
          <a:noFill/>
          <a:ln>
            <a:noFill/>
          </a:ln>
        </p:spPr>
      </p:pic>
      <p:sp>
        <p:nvSpPr>
          <p:cNvPr id="1933" name="Google Shape;1933;p14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34" name="Google Shape;1934;p145"/>
          <p:cNvSpPr txBox="1"/>
          <p:nvPr>
            <p:ph idx="1" type="body"/>
          </p:nvPr>
        </p:nvSpPr>
        <p:spPr>
          <a:xfrm>
            <a:off x="311700" y="1152475"/>
            <a:ext cx="8832300" cy="175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Likelihood =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0.129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935" name="Google Shape;1935;p145"/>
          <p:cNvPicPr preferRelativeResize="0"/>
          <p:nvPr/>
        </p:nvPicPr>
        <p:blipFill rotWithShape="1">
          <a:blip r:embed="rId4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936" name="Google Shape;1936;p145"/>
          <p:cNvPicPr preferRelativeResize="0"/>
          <p:nvPr/>
        </p:nvPicPr>
        <p:blipFill rotWithShape="1">
          <a:blip r:embed="rId4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937" name="Google Shape;1937;p145"/>
          <p:cNvSpPr/>
          <p:nvPr/>
        </p:nvSpPr>
        <p:spPr>
          <a:xfrm>
            <a:off x="1723910" y="4347089"/>
            <a:ext cx="94500" cy="94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8" name="Google Shape;1938;p145"/>
          <p:cNvSpPr/>
          <p:nvPr/>
        </p:nvSpPr>
        <p:spPr>
          <a:xfrm>
            <a:off x="2331639" y="4273890"/>
            <a:ext cx="94500" cy="94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9" name="Google Shape;1939;p145"/>
          <p:cNvSpPr/>
          <p:nvPr/>
        </p:nvSpPr>
        <p:spPr>
          <a:xfrm>
            <a:off x="2900286" y="4079770"/>
            <a:ext cx="94500" cy="94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0" name="Google Shape;1940;p145"/>
          <p:cNvSpPr/>
          <p:nvPr/>
        </p:nvSpPr>
        <p:spPr>
          <a:xfrm>
            <a:off x="3252221" y="3733745"/>
            <a:ext cx="94500" cy="94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1" name="Google Shape;1941;p145"/>
          <p:cNvSpPr/>
          <p:nvPr/>
        </p:nvSpPr>
        <p:spPr>
          <a:xfrm>
            <a:off x="3622747" y="3261616"/>
            <a:ext cx="94500" cy="945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2" name="Google Shape;1942;p145"/>
          <p:cNvSpPr/>
          <p:nvPr/>
        </p:nvSpPr>
        <p:spPr>
          <a:xfrm>
            <a:off x="3787284" y="3056916"/>
            <a:ext cx="94500" cy="945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3" name="Google Shape;1943;p145"/>
          <p:cNvSpPr/>
          <p:nvPr/>
        </p:nvSpPr>
        <p:spPr>
          <a:xfrm>
            <a:off x="4010473" y="2809139"/>
            <a:ext cx="94500" cy="945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4" name="Google Shape;1944;p145"/>
          <p:cNvSpPr/>
          <p:nvPr/>
        </p:nvSpPr>
        <p:spPr>
          <a:xfrm>
            <a:off x="4442248" y="2550160"/>
            <a:ext cx="94500" cy="945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5" name="Google Shape;1945;p145"/>
          <p:cNvSpPr/>
          <p:nvPr/>
        </p:nvSpPr>
        <p:spPr>
          <a:xfrm rot="-2326996">
            <a:off x="3082028" y="1735079"/>
            <a:ext cx="434882" cy="235573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9" name="Shape 1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0" name="Google Shape;1950;p1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350" y="2249000"/>
            <a:ext cx="5156301" cy="2755650"/>
          </a:xfrm>
          <a:prstGeom prst="rect">
            <a:avLst/>
          </a:prstGeom>
          <a:noFill/>
          <a:ln>
            <a:noFill/>
          </a:ln>
        </p:spPr>
      </p:pic>
      <p:sp>
        <p:nvSpPr>
          <p:cNvPr id="1951" name="Google Shape;1951;p14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52" name="Google Shape;1952;p146"/>
          <p:cNvSpPr txBox="1"/>
          <p:nvPr>
            <p:ph idx="1" type="body"/>
          </p:nvPr>
        </p:nvSpPr>
        <p:spPr>
          <a:xfrm>
            <a:off x="311700" y="1152475"/>
            <a:ext cx="8832300" cy="175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Note in practice we actually maximize the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log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of the likelihoods. (e.g. ln(0.9)×ln(0.8)×…)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953" name="Google Shape;1953;p146"/>
          <p:cNvPicPr preferRelativeResize="0"/>
          <p:nvPr/>
        </p:nvPicPr>
        <p:blipFill rotWithShape="1">
          <a:blip r:embed="rId4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954" name="Google Shape;1954;p146"/>
          <p:cNvPicPr preferRelativeResize="0"/>
          <p:nvPr/>
        </p:nvPicPr>
        <p:blipFill rotWithShape="1">
          <a:blip r:embed="rId4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955" name="Google Shape;1955;p146"/>
          <p:cNvSpPr/>
          <p:nvPr/>
        </p:nvSpPr>
        <p:spPr>
          <a:xfrm>
            <a:off x="1723910" y="4347089"/>
            <a:ext cx="94500" cy="94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6" name="Google Shape;1956;p146"/>
          <p:cNvSpPr/>
          <p:nvPr/>
        </p:nvSpPr>
        <p:spPr>
          <a:xfrm>
            <a:off x="2331639" y="4273890"/>
            <a:ext cx="94500" cy="94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7" name="Google Shape;1957;p146"/>
          <p:cNvSpPr/>
          <p:nvPr/>
        </p:nvSpPr>
        <p:spPr>
          <a:xfrm>
            <a:off x="2900286" y="4079770"/>
            <a:ext cx="94500" cy="94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8" name="Google Shape;1958;p146"/>
          <p:cNvSpPr/>
          <p:nvPr/>
        </p:nvSpPr>
        <p:spPr>
          <a:xfrm>
            <a:off x="3252221" y="3733745"/>
            <a:ext cx="94500" cy="94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9" name="Google Shape;1959;p146"/>
          <p:cNvSpPr/>
          <p:nvPr/>
        </p:nvSpPr>
        <p:spPr>
          <a:xfrm>
            <a:off x="3622747" y="3261616"/>
            <a:ext cx="94500" cy="945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0" name="Google Shape;1960;p146"/>
          <p:cNvSpPr/>
          <p:nvPr/>
        </p:nvSpPr>
        <p:spPr>
          <a:xfrm>
            <a:off x="3787284" y="3056916"/>
            <a:ext cx="94500" cy="945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1" name="Google Shape;1961;p146"/>
          <p:cNvSpPr/>
          <p:nvPr/>
        </p:nvSpPr>
        <p:spPr>
          <a:xfrm>
            <a:off x="4010473" y="2809139"/>
            <a:ext cx="94500" cy="945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2" name="Google Shape;1962;p146"/>
          <p:cNvSpPr/>
          <p:nvPr/>
        </p:nvSpPr>
        <p:spPr>
          <a:xfrm>
            <a:off x="4442248" y="2550160"/>
            <a:ext cx="94500" cy="945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6" name="Shape 1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7" name="Google Shape;1967;p1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50" y="2249000"/>
            <a:ext cx="4775944" cy="2552375"/>
          </a:xfrm>
          <a:prstGeom prst="rect">
            <a:avLst/>
          </a:prstGeom>
          <a:noFill/>
          <a:ln>
            <a:noFill/>
          </a:ln>
        </p:spPr>
      </p:pic>
      <p:sp>
        <p:nvSpPr>
          <p:cNvPr id="1968" name="Google Shape;1968;p14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69" name="Google Shape;1969;p147"/>
          <p:cNvSpPr txBox="1"/>
          <p:nvPr>
            <p:ph idx="1" type="body"/>
          </p:nvPr>
        </p:nvSpPr>
        <p:spPr>
          <a:xfrm>
            <a:off x="311700" y="1152475"/>
            <a:ext cx="8684100" cy="175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There is some set of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coefficients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that will maximize these log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likelihoods.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970" name="Google Shape;1970;p147"/>
          <p:cNvPicPr preferRelativeResize="0"/>
          <p:nvPr/>
        </p:nvPicPr>
        <p:blipFill rotWithShape="1">
          <a:blip r:embed="rId4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971" name="Google Shape;1971;p147"/>
          <p:cNvPicPr preferRelativeResize="0"/>
          <p:nvPr/>
        </p:nvPicPr>
        <p:blipFill rotWithShape="1">
          <a:blip r:embed="rId4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72" name="Google Shape;1972;p147"/>
          <p:cNvCxnSpPr/>
          <p:nvPr/>
        </p:nvCxnSpPr>
        <p:spPr>
          <a:xfrm>
            <a:off x="5862710" y="2741263"/>
            <a:ext cx="0" cy="17520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73" name="Google Shape;1973;p147"/>
          <p:cNvCxnSpPr/>
          <p:nvPr/>
        </p:nvCxnSpPr>
        <p:spPr>
          <a:xfrm rot="10800000">
            <a:off x="5862625" y="3617242"/>
            <a:ext cx="28485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74" name="Google Shape;1974;p147"/>
          <p:cNvSpPr txBox="1"/>
          <p:nvPr/>
        </p:nvSpPr>
        <p:spPr>
          <a:xfrm>
            <a:off x="5579208" y="3427207"/>
            <a:ext cx="1311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</a:t>
            </a:r>
            <a:endParaRPr/>
          </a:p>
        </p:txBody>
      </p:sp>
      <p:sp>
        <p:nvSpPr>
          <p:cNvPr id="1975" name="Google Shape;1975;p147"/>
          <p:cNvSpPr txBox="1"/>
          <p:nvPr/>
        </p:nvSpPr>
        <p:spPr>
          <a:xfrm>
            <a:off x="5598218" y="2361898"/>
            <a:ext cx="1311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∞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76" name="Google Shape;1976;p147"/>
          <p:cNvSpPr txBox="1"/>
          <p:nvPr/>
        </p:nvSpPr>
        <p:spPr>
          <a:xfrm>
            <a:off x="5129950" y="4335343"/>
            <a:ext cx="5553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∞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77" name="Google Shape;1977;p147"/>
          <p:cNvSpPr txBox="1"/>
          <p:nvPr/>
        </p:nvSpPr>
        <p:spPr>
          <a:xfrm>
            <a:off x="5011626" y="4353056"/>
            <a:ext cx="165600" cy="2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-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78" name="Google Shape;1978;p147"/>
          <p:cNvSpPr/>
          <p:nvPr/>
        </p:nvSpPr>
        <p:spPr>
          <a:xfrm>
            <a:off x="7521500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9" name="Google Shape;1979;p147"/>
          <p:cNvSpPr/>
          <p:nvPr/>
        </p:nvSpPr>
        <p:spPr>
          <a:xfrm>
            <a:off x="7784446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0" name="Google Shape;1980;p147"/>
          <p:cNvSpPr/>
          <p:nvPr/>
        </p:nvSpPr>
        <p:spPr>
          <a:xfrm>
            <a:off x="8248257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1" name="Google Shape;1981;p147"/>
          <p:cNvSpPr/>
          <p:nvPr/>
        </p:nvSpPr>
        <p:spPr>
          <a:xfrm>
            <a:off x="5905982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2" name="Google Shape;1982;p147"/>
          <p:cNvSpPr/>
          <p:nvPr/>
        </p:nvSpPr>
        <p:spPr>
          <a:xfrm>
            <a:off x="6155132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3" name="Google Shape;1983;p147"/>
          <p:cNvSpPr/>
          <p:nvPr/>
        </p:nvSpPr>
        <p:spPr>
          <a:xfrm>
            <a:off x="6428417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4" name="Google Shape;1984;p147"/>
          <p:cNvSpPr/>
          <p:nvPr/>
        </p:nvSpPr>
        <p:spPr>
          <a:xfrm>
            <a:off x="6649975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5" name="Google Shape;1985;p147"/>
          <p:cNvSpPr/>
          <p:nvPr/>
        </p:nvSpPr>
        <p:spPr>
          <a:xfrm>
            <a:off x="6847399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986" name="Google Shape;1986;p147"/>
          <p:cNvCxnSpPr/>
          <p:nvPr/>
        </p:nvCxnSpPr>
        <p:spPr>
          <a:xfrm flipH="1" rot="10800000">
            <a:off x="5890301" y="2679102"/>
            <a:ext cx="2558700" cy="1696800"/>
          </a:xfrm>
          <a:prstGeom prst="straightConnector1">
            <a:avLst/>
          </a:prstGeom>
          <a:noFill/>
          <a:ln cap="flat" cmpd="sng" w="19050">
            <a:solidFill>
              <a:srgbClr val="6FA8DC"/>
            </a:solidFill>
            <a:prstDash val="dash"/>
            <a:round/>
            <a:headEnd len="med" w="med" type="triangle"/>
            <a:tailEnd len="med" w="med" type="triangle"/>
          </a:ln>
        </p:spPr>
      </p:cxnSp>
      <p:sp>
        <p:nvSpPr>
          <p:cNvPr id="1987" name="Google Shape;1987;p147"/>
          <p:cNvSpPr/>
          <p:nvPr/>
        </p:nvSpPr>
        <p:spPr>
          <a:xfrm>
            <a:off x="5905982" y="4288308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8" name="Google Shape;1988;p147"/>
          <p:cNvSpPr/>
          <p:nvPr/>
        </p:nvSpPr>
        <p:spPr>
          <a:xfrm>
            <a:off x="6155132" y="4122170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9" name="Google Shape;1989;p147"/>
          <p:cNvSpPr/>
          <p:nvPr/>
        </p:nvSpPr>
        <p:spPr>
          <a:xfrm>
            <a:off x="6428417" y="3947270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0" name="Google Shape;1990;p147"/>
          <p:cNvSpPr/>
          <p:nvPr/>
        </p:nvSpPr>
        <p:spPr>
          <a:xfrm>
            <a:off x="6649967" y="3811858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1" name="Google Shape;1991;p147"/>
          <p:cNvSpPr/>
          <p:nvPr/>
        </p:nvSpPr>
        <p:spPr>
          <a:xfrm>
            <a:off x="6873542" y="36270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2" name="Google Shape;1992;p147"/>
          <p:cNvSpPr/>
          <p:nvPr/>
        </p:nvSpPr>
        <p:spPr>
          <a:xfrm>
            <a:off x="7521500" y="31869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3" name="Google Shape;1993;p147"/>
          <p:cNvSpPr/>
          <p:nvPr/>
        </p:nvSpPr>
        <p:spPr>
          <a:xfrm>
            <a:off x="7784446" y="3034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4" name="Google Shape;1994;p147"/>
          <p:cNvSpPr/>
          <p:nvPr/>
        </p:nvSpPr>
        <p:spPr>
          <a:xfrm>
            <a:off x="8006005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5" name="Google Shape;1995;p147"/>
          <p:cNvSpPr/>
          <p:nvPr/>
        </p:nvSpPr>
        <p:spPr>
          <a:xfrm>
            <a:off x="8248257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6" name="Google Shape;1996;p147"/>
          <p:cNvSpPr/>
          <p:nvPr/>
        </p:nvSpPr>
        <p:spPr>
          <a:xfrm>
            <a:off x="8248257" y="2794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7" name="Google Shape;1997;p147"/>
          <p:cNvSpPr/>
          <p:nvPr/>
        </p:nvSpPr>
        <p:spPr>
          <a:xfrm>
            <a:off x="8006005" y="28821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998" name="Google Shape;1998;p147"/>
          <p:cNvCxnSpPr>
            <a:stCxn id="1985" idx="0"/>
            <a:endCxn id="1991" idx="4"/>
          </p:cNvCxnSpPr>
          <p:nvPr/>
        </p:nvCxnSpPr>
        <p:spPr>
          <a:xfrm flipH="1" rot="10800000">
            <a:off x="6891199" y="3714583"/>
            <a:ext cx="26100" cy="7227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999" name="Google Shape;1999;p147"/>
          <p:cNvCxnSpPr>
            <a:stCxn id="1984" idx="0"/>
            <a:endCxn id="1990" idx="4"/>
          </p:cNvCxnSpPr>
          <p:nvPr/>
        </p:nvCxnSpPr>
        <p:spPr>
          <a:xfrm rot="10800000">
            <a:off x="6693775" y="3899383"/>
            <a:ext cx="0" cy="5379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2000" name="Google Shape;2000;p147"/>
          <p:cNvCxnSpPr>
            <a:stCxn id="1983" idx="0"/>
            <a:endCxn id="1989" idx="4"/>
          </p:cNvCxnSpPr>
          <p:nvPr/>
        </p:nvCxnSpPr>
        <p:spPr>
          <a:xfrm rot="10800000">
            <a:off x="6472217" y="4034983"/>
            <a:ext cx="0" cy="4023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2001" name="Google Shape;2001;p147"/>
          <p:cNvCxnSpPr>
            <a:stCxn id="1982" idx="0"/>
            <a:endCxn id="1988" idx="4"/>
          </p:cNvCxnSpPr>
          <p:nvPr/>
        </p:nvCxnSpPr>
        <p:spPr>
          <a:xfrm rot="10800000">
            <a:off x="6198932" y="4209883"/>
            <a:ext cx="0" cy="2274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2002" name="Google Shape;2002;p147"/>
          <p:cNvCxnSpPr>
            <a:stCxn id="1978" idx="4"/>
            <a:endCxn id="1992" idx="0"/>
          </p:cNvCxnSpPr>
          <p:nvPr/>
        </p:nvCxnSpPr>
        <p:spPr>
          <a:xfrm>
            <a:off x="7565300" y="2741119"/>
            <a:ext cx="0" cy="4458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2003" name="Google Shape;2003;p147"/>
          <p:cNvCxnSpPr>
            <a:stCxn id="1979" idx="4"/>
            <a:endCxn id="1993" idx="0"/>
          </p:cNvCxnSpPr>
          <p:nvPr/>
        </p:nvCxnSpPr>
        <p:spPr>
          <a:xfrm>
            <a:off x="7828246" y="2741119"/>
            <a:ext cx="0" cy="2934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2004" name="Google Shape;2004;p147"/>
          <p:cNvCxnSpPr>
            <a:endCxn id="1997" idx="0"/>
          </p:cNvCxnSpPr>
          <p:nvPr/>
        </p:nvCxnSpPr>
        <p:spPr>
          <a:xfrm>
            <a:off x="8047105" y="2741119"/>
            <a:ext cx="2700" cy="1410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2005" name="Google Shape;2005;p147"/>
          <p:cNvCxnSpPr>
            <a:stCxn id="1981" idx="0"/>
            <a:endCxn id="1987" idx="4"/>
          </p:cNvCxnSpPr>
          <p:nvPr/>
        </p:nvCxnSpPr>
        <p:spPr>
          <a:xfrm rot="10800000">
            <a:off x="5949782" y="4375783"/>
            <a:ext cx="0" cy="615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006" name="Google Shape;2006;p147"/>
          <p:cNvCxnSpPr/>
          <p:nvPr/>
        </p:nvCxnSpPr>
        <p:spPr>
          <a:xfrm rot="10800000">
            <a:off x="8292057" y="2741283"/>
            <a:ext cx="0" cy="615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2007" name="Google Shape;2007;p147"/>
          <p:cNvSpPr/>
          <p:nvPr/>
        </p:nvSpPr>
        <p:spPr>
          <a:xfrm>
            <a:off x="892382" y="4192320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8" name="Google Shape;2008;p147"/>
          <p:cNvSpPr/>
          <p:nvPr/>
        </p:nvSpPr>
        <p:spPr>
          <a:xfrm>
            <a:off x="1455282" y="4124520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9" name="Google Shape;2009;p147"/>
          <p:cNvSpPr/>
          <p:nvPr/>
        </p:nvSpPr>
        <p:spPr>
          <a:xfrm>
            <a:off x="1981982" y="3944720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0" name="Google Shape;2010;p147"/>
          <p:cNvSpPr/>
          <p:nvPr/>
        </p:nvSpPr>
        <p:spPr>
          <a:xfrm>
            <a:off x="2307957" y="3624220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1" name="Google Shape;2011;p147"/>
          <p:cNvSpPr/>
          <p:nvPr/>
        </p:nvSpPr>
        <p:spPr>
          <a:xfrm>
            <a:off x="2651150" y="31869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2" name="Google Shape;2012;p147"/>
          <p:cNvSpPr/>
          <p:nvPr/>
        </p:nvSpPr>
        <p:spPr>
          <a:xfrm>
            <a:off x="2803550" y="29973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3" name="Google Shape;2013;p147"/>
          <p:cNvSpPr/>
          <p:nvPr/>
        </p:nvSpPr>
        <p:spPr>
          <a:xfrm>
            <a:off x="3010275" y="27678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4" name="Google Shape;2014;p147"/>
          <p:cNvSpPr/>
          <p:nvPr/>
        </p:nvSpPr>
        <p:spPr>
          <a:xfrm>
            <a:off x="3410200" y="2527944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8" name="Shape 2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9" name="Google Shape;2019;p1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50" y="2249000"/>
            <a:ext cx="4775944" cy="2552375"/>
          </a:xfrm>
          <a:prstGeom prst="rect">
            <a:avLst/>
          </a:prstGeom>
          <a:noFill/>
          <a:ln>
            <a:noFill/>
          </a:ln>
        </p:spPr>
      </p:pic>
      <p:sp>
        <p:nvSpPr>
          <p:cNvPr id="2020" name="Google Shape;2020;p14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21" name="Google Shape;2021;p148"/>
          <p:cNvSpPr txBox="1"/>
          <p:nvPr>
            <p:ph idx="1" type="body"/>
          </p:nvPr>
        </p:nvSpPr>
        <p:spPr>
          <a:xfrm>
            <a:off x="311700" y="1152475"/>
            <a:ext cx="8684100" cy="175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Choose best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coefficient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values in log odds terms that creates maximum likelihood.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022" name="Google Shape;2022;p148"/>
          <p:cNvPicPr preferRelativeResize="0"/>
          <p:nvPr/>
        </p:nvPicPr>
        <p:blipFill rotWithShape="1">
          <a:blip r:embed="rId4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023" name="Google Shape;2023;p148"/>
          <p:cNvPicPr preferRelativeResize="0"/>
          <p:nvPr/>
        </p:nvPicPr>
        <p:blipFill rotWithShape="1">
          <a:blip r:embed="rId4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24" name="Google Shape;2024;p148"/>
          <p:cNvCxnSpPr/>
          <p:nvPr/>
        </p:nvCxnSpPr>
        <p:spPr>
          <a:xfrm>
            <a:off x="5862710" y="2741263"/>
            <a:ext cx="0" cy="17520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25" name="Google Shape;2025;p148"/>
          <p:cNvCxnSpPr/>
          <p:nvPr/>
        </p:nvCxnSpPr>
        <p:spPr>
          <a:xfrm rot="10800000">
            <a:off x="5862625" y="3617242"/>
            <a:ext cx="28485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26" name="Google Shape;2026;p148"/>
          <p:cNvSpPr txBox="1"/>
          <p:nvPr/>
        </p:nvSpPr>
        <p:spPr>
          <a:xfrm>
            <a:off x="5579208" y="3427207"/>
            <a:ext cx="1311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</a:t>
            </a:r>
            <a:endParaRPr/>
          </a:p>
        </p:txBody>
      </p:sp>
      <p:sp>
        <p:nvSpPr>
          <p:cNvPr id="2027" name="Google Shape;2027;p148"/>
          <p:cNvSpPr txBox="1"/>
          <p:nvPr/>
        </p:nvSpPr>
        <p:spPr>
          <a:xfrm>
            <a:off x="5598218" y="2361898"/>
            <a:ext cx="1311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∞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28" name="Google Shape;2028;p148"/>
          <p:cNvSpPr txBox="1"/>
          <p:nvPr/>
        </p:nvSpPr>
        <p:spPr>
          <a:xfrm>
            <a:off x="5129950" y="4335343"/>
            <a:ext cx="5553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∞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29" name="Google Shape;2029;p148"/>
          <p:cNvSpPr txBox="1"/>
          <p:nvPr/>
        </p:nvSpPr>
        <p:spPr>
          <a:xfrm>
            <a:off x="5011626" y="4353056"/>
            <a:ext cx="165600" cy="2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-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30" name="Google Shape;2030;p148"/>
          <p:cNvSpPr/>
          <p:nvPr/>
        </p:nvSpPr>
        <p:spPr>
          <a:xfrm>
            <a:off x="7521500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1" name="Google Shape;2031;p148"/>
          <p:cNvSpPr/>
          <p:nvPr/>
        </p:nvSpPr>
        <p:spPr>
          <a:xfrm>
            <a:off x="7784446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2" name="Google Shape;2032;p148"/>
          <p:cNvSpPr/>
          <p:nvPr/>
        </p:nvSpPr>
        <p:spPr>
          <a:xfrm>
            <a:off x="8248257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3" name="Google Shape;2033;p148"/>
          <p:cNvSpPr/>
          <p:nvPr/>
        </p:nvSpPr>
        <p:spPr>
          <a:xfrm>
            <a:off x="5905982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4" name="Google Shape;2034;p148"/>
          <p:cNvSpPr/>
          <p:nvPr/>
        </p:nvSpPr>
        <p:spPr>
          <a:xfrm>
            <a:off x="6155132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5" name="Google Shape;2035;p148"/>
          <p:cNvSpPr/>
          <p:nvPr/>
        </p:nvSpPr>
        <p:spPr>
          <a:xfrm>
            <a:off x="6428417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6" name="Google Shape;2036;p148"/>
          <p:cNvSpPr/>
          <p:nvPr/>
        </p:nvSpPr>
        <p:spPr>
          <a:xfrm>
            <a:off x="6649975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7" name="Google Shape;2037;p148"/>
          <p:cNvSpPr/>
          <p:nvPr/>
        </p:nvSpPr>
        <p:spPr>
          <a:xfrm>
            <a:off x="6847399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038" name="Google Shape;2038;p148"/>
          <p:cNvCxnSpPr/>
          <p:nvPr/>
        </p:nvCxnSpPr>
        <p:spPr>
          <a:xfrm flipH="1" rot="10800000">
            <a:off x="5890301" y="2679102"/>
            <a:ext cx="2558700" cy="1696800"/>
          </a:xfrm>
          <a:prstGeom prst="straightConnector1">
            <a:avLst/>
          </a:prstGeom>
          <a:noFill/>
          <a:ln cap="flat" cmpd="sng" w="19050">
            <a:solidFill>
              <a:srgbClr val="6FA8DC"/>
            </a:solidFill>
            <a:prstDash val="dash"/>
            <a:round/>
            <a:headEnd len="med" w="med" type="triangle"/>
            <a:tailEnd len="med" w="med" type="triangle"/>
          </a:ln>
        </p:spPr>
      </p:cxnSp>
      <p:sp>
        <p:nvSpPr>
          <p:cNvPr id="2039" name="Google Shape;2039;p148"/>
          <p:cNvSpPr/>
          <p:nvPr/>
        </p:nvSpPr>
        <p:spPr>
          <a:xfrm>
            <a:off x="5905982" y="4288308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0" name="Google Shape;2040;p148"/>
          <p:cNvSpPr/>
          <p:nvPr/>
        </p:nvSpPr>
        <p:spPr>
          <a:xfrm>
            <a:off x="6155132" y="4122170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1" name="Google Shape;2041;p148"/>
          <p:cNvSpPr/>
          <p:nvPr/>
        </p:nvSpPr>
        <p:spPr>
          <a:xfrm>
            <a:off x="6428417" y="3947270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2" name="Google Shape;2042;p148"/>
          <p:cNvSpPr/>
          <p:nvPr/>
        </p:nvSpPr>
        <p:spPr>
          <a:xfrm>
            <a:off x="6649967" y="3811858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3" name="Google Shape;2043;p148"/>
          <p:cNvSpPr/>
          <p:nvPr/>
        </p:nvSpPr>
        <p:spPr>
          <a:xfrm>
            <a:off x="6873542" y="36270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4" name="Google Shape;2044;p148"/>
          <p:cNvSpPr/>
          <p:nvPr/>
        </p:nvSpPr>
        <p:spPr>
          <a:xfrm>
            <a:off x="7521500" y="31869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5" name="Google Shape;2045;p148"/>
          <p:cNvSpPr/>
          <p:nvPr/>
        </p:nvSpPr>
        <p:spPr>
          <a:xfrm>
            <a:off x="7784446" y="3034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6" name="Google Shape;2046;p148"/>
          <p:cNvSpPr/>
          <p:nvPr/>
        </p:nvSpPr>
        <p:spPr>
          <a:xfrm>
            <a:off x="8006005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7" name="Google Shape;2047;p148"/>
          <p:cNvSpPr/>
          <p:nvPr/>
        </p:nvSpPr>
        <p:spPr>
          <a:xfrm>
            <a:off x="8248257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8" name="Google Shape;2048;p148"/>
          <p:cNvSpPr/>
          <p:nvPr/>
        </p:nvSpPr>
        <p:spPr>
          <a:xfrm>
            <a:off x="8248257" y="2794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9" name="Google Shape;2049;p148"/>
          <p:cNvSpPr/>
          <p:nvPr/>
        </p:nvSpPr>
        <p:spPr>
          <a:xfrm>
            <a:off x="8006005" y="28821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050" name="Google Shape;2050;p148"/>
          <p:cNvCxnSpPr>
            <a:stCxn id="2037" idx="0"/>
            <a:endCxn id="2043" idx="4"/>
          </p:cNvCxnSpPr>
          <p:nvPr/>
        </p:nvCxnSpPr>
        <p:spPr>
          <a:xfrm flipH="1" rot="10800000">
            <a:off x="6891199" y="3714583"/>
            <a:ext cx="26100" cy="7227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2051" name="Google Shape;2051;p148"/>
          <p:cNvCxnSpPr>
            <a:stCxn id="2036" idx="0"/>
            <a:endCxn id="2042" idx="4"/>
          </p:cNvCxnSpPr>
          <p:nvPr/>
        </p:nvCxnSpPr>
        <p:spPr>
          <a:xfrm rot="10800000">
            <a:off x="6693775" y="3899383"/>
            <a:ext cx="0" cy="5379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2052" name="Google Shape;2052;p148"/>
          <p:cNvCxnSpPr>
            <a:stCxn id="2035" idx="0"/>
            <a:endCxn id="2041" idx="4"/>
          </p:cNvCxnSpPr>
          <p:nvPr/>
        </p:nvCxnSpPr>
        <p:spPr>
          <a:xfrm rot="10800000">
            <a:off x="6472217" y="4034983"/>
            <a:ext cx="0" cy="4023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2053" name="Google Shape;2053;p148"/>
          <p:cNvCxnSpPr>
            <a:stCxn id="2034" idx="0"/>
            <a:endCxn id="2040" idx="4"/>
          </p:cNvCxnSpPr>
          <p:nvPr/>
        </p:nvCxnSpPr>
        <p:spPr>
          <a:xfrm rot="10800000">
            <a:off x="6198932" y="4209883"/>
            <a:ext cx="0" cy="2274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2054" name="Google Shape;2054;p148"/>
          <p:cNvCxnSpPr>
            <a:stCxn id="2030" idx="4"/>
            <a:endCxn id="2044" idx="0"/>
          </p:cNvCxnSpPr>
          <p:nvPr/>
        </p:nvCxnSpPr>
        <p:spPr>
          <a:xfrm>
            <a:off x="7565300" y="2741119"/>
            <a:ext cx="0" cy="4458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2055" name="Google Shape;2055;p148"/>
          <p:cNvCxnSpPr>
            <a:stCxn id="2031" idx="4"/>
            <a:endCxn id="2045" idx="0"/>
          </p:cNvCxnSpPr>
          <p:nvPr/>
        </p:nvCxnSpPr>
        <p:spPr>
          <a:xfrm>
            <a:off x="7828246" y="2741119"/>
            <a:ext cx="0" cy="2934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2056" name="Google Shape;2056;p148"/>
          <p:cNvCxnSpPr>
            <a:endCxn id="2049" idx="0"/>
          </p:cNvCxnSpPr>
          <p:nvPr/>
        </p:nvCxnSpPr>
        <p:spPr>
          <a:xfrm>
            <a:off x="8047105" y="2741119"/>
            <a:ext cx="2700" cy="1410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2057" name="Google Shape;2057;p148"/>
          <p:cNvCxnSpPr>
            <a:stCxn id="2033" idx="0"/>
            <a:endCxn id="2039" idx="4"/>
          </p:cNvCxnSpPr>
          <p:nvPr/>
        </p:nvCxnSpPr>
        <p:spPr>
          <a:xfrm rot="10800000">
            <a:off x="5949782" y="4375783"/>
            <a:ext cx="0" cy="615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058" name="Google Shape;2058;p148"/>
          <p:cNvCxnSpPr/>
          <p:nvPr/>
        </p:nvCxnSpPr>
        <p:spPr>
          <a:xfrm rot="10800000">
            <a:off x="8292057" y="2741283"/>
            <a:ext cx="0" cy="615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2059" name="Google Shape;2059;p148"/>
          <p:cNvSpPr/>
          <p:nvPr/>
        </p:nvSpPr>
        <p:spPr>
          <a:xfrm>
            <a:off x="892382" y="4192320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0" name="Google Shape;2060;p148"/>
          <p:cNvSpPr/>
          <p:nvPr/>
        </p:nvSpPr>
        <p:spPr>
          <a:xfrm>
            <a:off x="1455282" y="4124520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1" name="Google Shape;2061;p148"/>
          <p:cNvSpPr/>
          <p:nvPr/>
        </p:nvSpPr>
        <p:spPr>
          <a:xfrm>
            <a:off x="1981982" y="3944720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2" name="Google Shape;2062;p148"/>
          <p:cNvSpPr/>
          <p:nvPr/>
        </p:nvSpPr>
        <p:spPr>
          <a:xfrm>
            <a:off x="2307957" y="3624220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3" name="Google Shape;2063;p148"/>
          <p:cNvSpPr/>
          <p:nvPr/>
        </p:nvSpPr>
        <p:spPr>
          <a:xfrm>
            <a:off x="2651150" y="31869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4" name="Google Shape;2064;p148"/>
          <p:cNvSpPr/>
          <p:nvPr/>
        </p:nvSpPr>
        <p:spPr>
          <a:xfrm>
            <a:off x="2803550" y="29973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5" name="Google Shape;2065;p148"/>
          <p:cNvSpPr/>
          <p:nvPr/>
        </p:nvSpPr>
        <p:spPr>
          <a:xfrm>
            <a:off x="3010275" y="27678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6" name="Google Shape;2066;p148"/>
          <p:cNvSpPr/>
          <p:nvPr/>
        </p:nvSpPr>
        <p:spPr>
          <a:xfrm>
            <a:off x="3410200" y="2527944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1" name="Google Shape;2071;p1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50" y="2249000"/>
            <a:ext cx="4775944" cy="2552375"/>
          </a:xfrm>
          <a:prstGeom prst="rect">
            <a:avLst/>
          </a:prstGeom>
          <a:noFill/>
          <a:ln>
            <a:noFill/>
          </a:ln>
        </p:spPr>
      </p:pic>
      <p:sp>
        <p:nvSpPr>
          <p:cNvPr id="2072" name="Google Shape;2072;p14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73" name="Google Shape;2073;p149"/>
          <p:cNvSpPr txBox="1"/>
          <p:nvPr>
            <p:ph idx="1" type="body"/>
          </p:nvPr>
        </p:nvSpPr>
        <p:spPr>
          <a:xfrm>
            <a:off x="311700" y="1152475"/>
            <a:ext cx="8684100" cy="175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Choose best coefficient values in log odds terms that creates maximum likelihood.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074" name="Google Shape;2074;p149"/>
          <p:cNvPicPr preferRelativeResize="0"/>
          <p:nvPr/>
        </p:nvPicPr>
        <p:blipFill rotWithShape="1">
          <a:blip r:embed="rId4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075" name="Google Shape;2075;p149"/>
          <p:cNvPicPr preferRelativeResize="0"/>
          <p:nvPr/>
        </p:nvPicPr>
        <p:blipFill rotWithShape="1">
          <a:blip r:embed="rId4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76" name="Google Shape;2076;p149"/>
          <p:cNvCxnSpPr/>
          <p:nvPr/>
        </p:nvCxnSpPr>
        <p:spPr>
          <a:xfrm>
            <a:off x="5862710" y="2741263"/>
            <a:ext cx="0" cy="17520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77" name="Google Shape;2077;p149"/>
          <p:cNvCxnSpPr/>
          <p:nvPr/>
        </p:nvCxnSpPr>
        <p:spPr>
          <a:xfrm rot="10800000">
            <a:off x="5862625" y="3617242"/>
            <a:ext cx="28485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78" name="Google Shape;2078;p149"/>
          <p:cNvSpPr txBox="1"/>
          <p:nvPr/>
        </p:nvSpPr>
        <p:spPr>
          <a:xfrm>
            <a:off x="5579208" y="3427207"/>
            <a:ext cx="1311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</a:t>
            </a:r>
            <a:endParaRPr/>
          </a:p>
        </p:txBody>
      </p:sp>
      <p:sp>
        <p:nvSpPr>
          <p:cNvPr id="2079" name="Google Shape;2079;p149"/>
          <p:cNvSpPr txBox="1"/>
          <p:nvPr/>
        </p:nvSpPr>
        <p:spPr>
          <a:xfrm>
            <a:off x="5598218" y="2361898"/>
            <a:ext cx="1311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∞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80" name="Google Shape;2080;p149"/>
          <p:cNvSpPr txBox="1"/>
          <p:nvPr/>
        </p:nvSpPr>
        <p:spPr>
          <a:xfrm>
            <a:off x="5129950" y="4335343"/>
            <a:ext cx="5553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∞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81" name="Google Shape;2081;p149"/>
          <p:cNvSpPr txBox="1"/>
          <p:nvPr/>
        </p:nvSpPr>
        <p:spPr>
          <a:xfrm>
            <a:off x="5011626" y="4353056"/>
            <a:ext cx="165600" cy="2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-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82" name="Google Shape;2082;p149"/>
          <p:cNvSpPr/>
          <p:nvPr/>
        </p:nvSpPr>
        <p:spPr>
          <a:xfrm>
            <a:off x="7521500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3" name="Google Shape;2083;p149"/>
          <p:cNvSpPr/>
          <p:nvPr/>
        </p:nvSpPr>
        <p:spPr>
          <a:xfrm>
            <a:off x="7784446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4" name="Google Shape;2084;p149"/>
          <p:cNvSpPr/>
          <p:nvPr/>
        </p:nvSpPr>
        <p:spPr>
          <a:xfrm>
            <a:off x="8248257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5" name="Google Shape;2085;p149"/>
          <p:cNvSpPr/>
          <p:nvPr/>
        </p:nvSpPr>
        <p:spPr>
          <a:xfrm>
            <a:off x="5905982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6" name="Google Shape;2086;p149"/>
          <p:cNvSpPr/>
          <p:nvPr/>
        </p:nvSpPr>
        <p:spPr>
          <a:xfrm>
            <a:off x="6155132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7" name="Google Shape;2087;p149"/>
          <p:cNvSpPr/>
          <p:nvPr/>
        </p:nvSpPr>
        <p:spPr>
          <a:xfrm>
            <a:off x="6428417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8" name="Google Shape;2088;p149"/>
          <p:cNvSpPr/>
          <p:nvPr/>
        </p:nvSpPr>
        <p:spPr>
          <a:xfrm>
            <a:off x="6649975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9" name="Google Shape;2089;p149"/>
          <p:cNvSpPr/>
          <p:nvPr/>
        </p:nvSpPr>
        <p:spPr>
          <a:xfrm>
            <a:off x="6847399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090" name="Google Shape;2090;p149"/>
          <p:cNvCxnSpPr/>
          <p:nvPr/>
        </p:nvCxnSpPr>
        <p:spPr>
          <a:xfrm flipH="1" rot="10800000">
            <a:off x="5855875" y="2843525"/>
            <a:ext cx="2916000" cy="1195200"/>
          </a:xfrm>
          <a:prstGeom prst="straightConnector1">
            <a:avLst/>
          </a:prstGeom>
          <a:noFill/>
          <a:ln cap="flat" cmpd="sng" w="19050">
            <a:solidFill>
              <a:srgbClr val="6FA8DC"/>
            </a:solidFill>
            <a:prstDash val="dash"/>
            <a:round/>
            <a:headEnd len="med" w="med" type="triangle"/>
            <a:tailEnd len="med" w="med" type="triangle"/>
          </a:ln>
        </p:spPr>
      </p:cxnSp>
      <p:sp>
        <p:nvSpPr>
          <p:cNvPr id="2091" name="Google Shape;2091;p149"/>
          <p:cNvSpPr/>
          <p:nvPr/>
        </p:nvSpPr>
        <p:spPr>
          <a:xfrm>
            <a:off x="5905982" y="3983508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2" name="Google Shape;2092;p149"/>
          <p:cNvSpPr/>
          <p:nvPr/>
        </p:nvSpPr>
        <p:spPr>
          <a:xfrm>
            <a:off x="6155132" y="3893570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3" name="Google Shape;2093;p149"/>
          <p:cNvSpPr/>
          <p:nvPr/>
        </p:nvSpPr>
        <p:spPr>
          <a:xfrm>
            <a:off x="6428417" y="3794870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4" name="Google Shape;2094;p149"/>
          <p:cNvSpPr/>
          <p:nvPr/>
        </p:nvSpPr>
        <p:spPr>
          <a:xfrm>
            <a:off x="6649967" y="3659458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5" name="Google Shape;2095;p149"/>
          <p:cNvSpPr/>
          <p:nvPr/>
        </p:nvSpPr>
        <p:spPr>
          <a:xfrm>
            <a:off x="6873542" y="36270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6" name="Google Shape;2096;p149"/>
          <p:cNvSpPr/>
          <p:nvPr/>
        </p:nvSpPr>
        <p:spPr>
          <a:xfrm>
            <a:off x="7521500" y="32631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7" name="Google Shape;2097;p149"/>
          <p:cNvSpPr/>
          <p:nvPr/>
        </p:nvSpPr>
        <p:spPr>
          <a:xfrm>
            <a:off x="7784446" y="31869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8" name="Google Shape;2098;p149"/>
          <p:cNvSpPr/>
          <p:nvPr/>
        </p:nvSpPr>
        <p:spPr>
          <a:xfrm>
            <a:off x="8006005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9" name="Google Shape;2099;p149"/>
          <p:cNvSpPr/>
          <p:nvPr/>
        </p:nvSpPr>
        <p:spPr>
          <a:xfrm>
            <a:off x="8248257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0" name="Google Shape;2100;p149"/>
          <p:cNvSpPr/>
          <p:nvPr/>
        </p:nvSpPr>
        <p:spPr>
          <a:xfrm>
            <a:off x="8248257" y="30231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1" name="Google Shape;2101;p149"/>
          <p:cNvSpPr/>
          <p:nvPr/>
        </p:nvSpPr>
        <p:spPr>
          <a:xfrm>
            <a:off x="8006005" y="31107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102" name="Google Shape;2102;p149"/>
          <p:cNvCxnSpPr>
            <a:stCxn id="2089" idx="0"/>
            <a:endCxn id="2095" idx="4"/>
          </p:cNvCxnSpPr>
          <p:nvPr/>
        </p:nvCxnSpPr>
        <p:spPr>
          <a:xfrm flipH="1" rot="10800000">
            <a:off x="6891199" y="3714583"/>
            <a:ext cx="26100" cy="7227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2103" name="Google Shape;2103;p149"/>
          <p:cNvCxnSpPr>
            <a:stCxn id="2088" idx="0"/>
            <a:endCxn id="2094" idx="4"/>
          </p:cNvCxnSpPr>
          <p:nvPr/>
        </p:nvCxnSpPr>
        <p:spPr>
          <a:xfrm rot="10800000">
            <a:off x="6693775" y="3746983"/>
            <a:ext cx="0" cy="6903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2104" name="Google Shape;2104;p149"/>
          <p:cNvCxnSpPr>
            <a:stCxn id="2087" idx="0"/>
            <a:endCxn id="2093" idx="4"/>
          </p:cNvCxnSpPr>
          <p:nvPr/>
        </p:nvCxnSpPr>
        <p:spPr>
          <a:xfrm rot="10800000">
            <a:off x="6472217" y="3882583"/>
            <a:ext cx="0" cy="5547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2105" name="Google Shape;2105;p149"/>
          <p:cNvCxnSpPr>
            <a:stCxn id="2086" idx="0"/>
            <a:endCxn id="2092" idx="4"/>
          </p:cNvCxnSpPr>
          <p:nvPr/>
        </p:nvCxnSpPr>
        <p:spPr>
          <a:xfrm rot="10800000">
            <a:off x="6198932" y="3981283"/>
            <a:ext cx="0" cy="4560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2106" name="Google Shape;2106;p149"/>
          <p:cNvCxnSpPr>
            <a:stCxn id="2082" idx="4"/>
            <a:endCxn id="2096" idx="0"/>
          </p:cNvCxnSpPr>
          <p:nvPr/>
        </p:nvCxnSpPr>
        <p:spPr>
          <a:xfrm>
            <a:off x="7565300" y="2741119"/>
            <a:ext cx="0" cy="5220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2107" name="Google Shape;2107;p149"/>
          <p:cNvCxnSpPr>
            <a:stCxn id="2083" idx="4"/>
            <a:endCxn id="2097" idx="0"/>
          </p:cNvCxnSpPr>
          <p:nvPr/>
        </p:nvCxnSpPr>
        <p:spPr>
          <a:xfrm>
            <a:off x="7828246" y="2741119"/>
            <a:ext cx="0" cy="4458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2108" name="Google Shape;2108;p149"/>
          <p:cNvCxnSpPr>
            <a:stCxn id="2098" idx="4"/>
            <a:endCxn id="2101" idx="0"/>
          </p:cNvCxnSpPr>
          <p:nvPr/>
        </p:nvCxnSpPr>
        <p:spPr>
          <a:xfrm>
            <a:off x="8049805" y="2741119"/>
            <a:ext cx="0" cy="3696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2109" name="Google Shape;2109;p149"/>
          <p:cNvCxnSpPr>
            <a:stCxn id="2085" idx="0"/>
            <a:endCxn id="2091" idx="4"/>
          </p:cNvCxnSpPr>
          <p:nvPr/>
        </p:nvCxnSpPr>
        <p:spPr>
          <a:xfrm rot="10800000">
            <a:off x="5949782" y="4070983"/>
            <a:ext cx="0" cy="3663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110" name="Google Shape;2110;p149"/>
          <p:cNvCxnSpPr>
            <a:stCxn id="2100" idx="0"/>
          </p:cNvCxnSpPr>
          <p:nvPr/>
        </p:nvCxnSpPr>
        <p:spPr>
          <a:xfrm rot="10800000">
            <a:off x="8292057" y="2741419"/>
            <a:ext cx="0" cy="2817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2111" name="Google Shape;2111;p149"/>
          <p:cNvSpPr/>
          <p:nvPr/>
        </p:nvSpPr>
        <p:spPr>
          <a:xfrm>
            <a:off x="892382" y="4192320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2" name="Google Shape;2112;p149"/>
          <p:cNvSpPr/>
          <p:nvPr/>
        </p:nvSpPr>
        <p:spPr>
          <a:xfrm>
            <a:off x="1268132" y="4165470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3" name="Google Shape;2113;p149"/>
          <p:cNvSpPr/>
          <p:nvPr/>
        </p:nvSpPr>
        <p:spPr>
          <a:xfrm>
            <a:off x="1631857" y="4071095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4" name="Google Shape;2114;p149"/>
          <p:cNvSpPr/>
          <p:nvPr/>
        </p:nvSpPr>
        <p:spPr>
          <a:xfrm>
            <a:off x="2006107" y="3893570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5" name="Google Shape;2115;p149"/>
          <p:cNvSpPr/>
          <p:nvPr/>
        </p:nvSpPr>
        <p:spPr>
          <a:xfrm>
            <a:off x="2850375" y="29202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6" name="Google Shape;2116;p149"/>
          <p:cNvSpPr/>
          <p:nvPr/>
        </p:nvSpPr>
        <p:spPr>
          <a:xfrm>
            <a:off x="3057100" y="27414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7" name="Google Shape;2117;p149"/>
          <p:cNvSpPr/>
          <p:nvPr/>
        </p:nvSpPr>
        <p:spPr>
          <a:xfrm>
            <a:off x="3378525" y="2527944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8" name="Google Shape;2118;p149"/>
          <p:cNvSpPr/>
          <p:nvPr/>
        </p:nvSpPr>
        <p:spPr>
          <a:xfrm>
            <a:off x="3724125" y="2426094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2" name="Shape 2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3" name="Google Shape;2123;p15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24" name="Google Shape;2124;p150"/>
          <p:cNvSpPr txBox="1"/>
          <p:nvPr>
            <p:ph idx="1" type="body"/>
          </p:nvPr>
        </p:nvSpPr>
        <p:spPr>
          <a:xfrm>
            <a:off x="311700" y="1152475"/>
            <a:ext cx="8684100" cy="175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While we are trying to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maximize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the likelihood, we still need something to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minimize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, since the computer’s gradient descent methods can only search for minimums.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125" name="Google Shape;2125;p15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126" name="Google Shape;2126;p15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0" name="Shape 2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1" name="Google Shape;2131;p15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32" name="Google Shape;2132;p151"/>
          <p:cNvSpPr txBox="1"/>
          <p:nvPr>
            <p:ph idx="1" type="body"/>
          </p:nvPr>
        </p:nvSpPr>
        <p:spPr>
          <a:xfrm>
            <a:off x="311700" y="1152475"/>
            <a:ext cx="8684100" cy="175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In terms of a cost function, we seek to minimize the following (log loss):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133" name="Google Shape;2133;p15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134" name="Google Shape;2134;p15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5" name="Google Shape;2135;p1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411714"/>
            <a:ext cx="9144001" cy="20828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0" name="Google Shape;160;p26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Also note our prediction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ŷ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will be a category, meaning we won’t be able to calculate a difference based on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y-ŷ.</a:t>
            </a:r>
            <a:endParaRPr b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Car Image - Street Image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does not make sense.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will need to discover a completely different set of error metrics and performance evaluation!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61" name="Google Shape;161;p2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62" name="Google Shape;162;p2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9" name="Shape 2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" name="Google Shape;2140;p15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41" name="Google Shape;2141;p152"/>
          <p:cNvSpPr txBox="1"/>
          <p:nvPr>
            <p:ph idx="1" type="body"/>
          </p:nvPr>
        </p:nvSpPr>
        <p:spPr>
          <a:xfrm>
            <a:off x="311700" y="1152475"/>
            <a:ext cx="8684100" cy="175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Just as with Linear Regression, gradient descent can solve this for us!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142" name="Google Shape;2142;p15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143" name="Google Shape;2143;p15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4" name="Google Shape;2144;p1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411714"/>
            <a:ext cx="9144001" cy="20828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8" name="Shape 2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9" name="Google Shape;2149;p15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50" name="Google Shape;2150;p153"/>
          <p:cNvSpPr txBox="1"/>
          <p:nvPr>
            <p:ph idx="1" type="body"/>
          </p:nvPr>
        </p:nvSpPr>
        <p:spPr>
          <a:xfrm>
            <a:off x="311700" y="1152475"/>
            <a:ext cx="8684100" cy="175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Don’t worry about fully understanding this gradient descent.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In practice we never have to implement it ourselves.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Main takeaway should be the relationship between log odds and probability.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151" name="Google Shape;2151;p15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152" name="Google Shape;2152;p15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6" name="Shape 2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7" name="Google Shape;2157;p15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58" name="Google Shape;2158;p154"/>
          <p:cNvSpPr txBox="1"/>
          <p:nvPr>
            <p:ph idx="1" type="body"/>
          </p:nvPr>
        </p:nvSpPr>
        <p:spPr>
          <a:xfrm>
            <a:off x="311700" y="1152475"/>
            <a:ext cx="8684100" cy="175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Now that we have an intuition of what happens “behind the scenes”, let’s explore Logistic Regression with Python!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159" name="Google Shape;2159;p15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160" name="Google Shape;2160;p15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4" name="Shape 2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5" name="Google Shape;2165;p155"/>
          <p:cNvSpPr txBox="1"/>
          <p:nvPr>
            <p:ph type="ctrTitle"/>
          </p:nvPr>
        </p:nvSpPr>
        <p:spPr>
          <a:xfrm>
            <a:off x="311708" y="8969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Logistic Regression 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with Scikit-Learn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166" name="Google Shape;2166;p15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167" name="Google Shape;2167;p15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168" name="Google Shape;2168;p155"/>
          <p:cNvSpPr txBox="1"/>
          <p:nvPr>
            <p:ph idx="1" type="subTitle"/>
          </p:nvPr>
        </p:nvSpPr>
        <p:spPr>
          <a:xfrm>
            <a:off x="311700" y="29103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 One: Exploratory Data Analysis</a:t>
            </a:r>
            <a:endParaRPr/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2" name="Shape 2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3" name="Google Shape;2173;p156"/>
          <p:cNvSpPr txBox="1"/>
          <p:nvPr>
            <p:ph type="ctrTitle"/>
          </p:nvPr>
        </p:nvSpPr>
        <p:spPr>
          <a:xfrm>
            <a:off x="311708" y="8969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Logistic Regression 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with Scikit-Learn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174" name="Google Shape;2174;p15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175" name="Google Shape;2175;p15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176" name="Google Shape;2176;p156"/>
          <p:cNvSpPr txBox="1"/>
          <p:nvPr>
            <p:ph idx="1" type="subTitle"/>
          </p:nvPr>
        </p:nvSpPr>
        <p:spPr>
          <a:xfrm>
            <a:off x="311700" y="29103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 Two: Creating and Training a Model</a:t>
            </a:r>
            <a:endParaRPr/>
          </a:p>
        </p:txBody>
      </p: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0" name="Shape 2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" name="Google Shape;2181;p157"/>
          <p:cNvSpPr txBox="1"/>
          <p:nvPr>
            <p:ph type="ctrTitle"/>
          </p:nvPr>
        </p:nvSpPr>
        <p:spPr>
          <a:xfrm>
            <a:off x="311700" y="896975"/>
            <a:ext cx="8520600" cy="290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Understanding Coefficients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182" name="Google Shape;2182;p15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183" name="Google Shape;2183;p15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7" name="Shape 2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8" name="Google Shape;2188;p158"/>
          <p:cNvSpPr txBox="1"/>
          <p:nvPr>
            <p:ph type="ctrTitle"/>
          </p:nvPr>
        </p:nvSpPr>
        <p:spPr>
          <a:xfrm>
            <a:off x="311700" y="896975"/>
            <a:ext cx="8520600" cy="226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Classification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Performance Metrics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189" name="Google Shape;2189;p15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190" name="Google Shape;2190;p15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191" name="Google Shape;2191;p158"/>
          <p:cNvSpPr txBox="1"/>
          <p:nvPr>
            <p:ph idx="1" type="subTitle"/>
          </p:nvPr>
        </p:nvSpPr>
        <p:spPr>
          <a:xfrm>
            <a:off x="311700" y="29767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 One: Confusion Matrix Basics</a:t>
            </a:r>
            <a:endParaRPr/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15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97" name="Google Shape;2197;p159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You’ve probably heard of terms such as “false positive” or “false negative”. As well as metrics like “accuracy”.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But what do these terms actually mean mathematically?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198" name="Google Shape;2198;p15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199" name="Google Shape;2199;p15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3" name="Shape 2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4" name="Google Shape;2204;p16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05" name="Google Shape;2205;p160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Imagine we’ve developed a test or model to detect presence of a virus infection in a person based on some biological feature.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could treat this as a Logistic Regression, predicting: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0 - Not Infected (Tests Negative)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1 - Infected (Tests Positive)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206" name="Google Shape;2206;p16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207" name="Google Shape;2207;p16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1" name="Shape 2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2" name="Google Shape;2212;p16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13" name="Google Shape;2213;p161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It is unlikely our model will perform perfectly. This means there 4 possible outcomes: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Infected person tests positive.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Healthy person tests negative.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214" name="Google Shape;2214;p16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215" name="Google Shape;2215;p16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Let’s get started!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8" name="Google Shape;168;p2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watermark.jpg" id="169" name="Google Shape;169;p2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70" name="Google Shape;170;p2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0" name="Google Shape;2220;p16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21" name="Google Shape;2221;p162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It is unlikely our model will perform perfectly. This means there 4 possible outcomes: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Infected person tests positive.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Healthy person tests negative.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2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■"/>
            </a:pPr>
            <a:r>
              <a:rPr i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Note, these are the outcomes we want! But it is unlikely our test is perfect...</a:t>
            </a:r>
            <a:endParaRPr i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222" name="Google Shape;2222;p16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223" name="Google Shape;2223;p16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7" name="Shape 2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8" name="Google Shape;2228;p16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29" name="Google Shape;2229;p163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It is unlikely our model will perform perfectly. This means there 4 possible outcomes: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Infected person tests positive.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Healthy person tests negative.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E06666"/>
                </a:solidFill>
                <a:latin typeface="Montserrat"/>
                <a:ea typeface="Montserrat"/>
                <a:cs typeface="Montserrat"/>
                <a:sym typeface="Montserrat"/>
              </a:rPr>
              <a:t>Infected person tests negative.</a:t>
            </a:r>
            <a:endParaRPr sz="2900">
              <a:solidFill>
                <a:srgbClr val="E0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E06666"/>
                </a:solidFill>
                <a:latin typeface="Montserrat"/>
                <a:ea typeface="Montserrat"/>
                <a:cs typeface="Montserrat"/>
                <a:sym typeface="Montserrat"/>
              </a:rPr>
              <a:t>Healthy person tests positive.</a:t>
            </a:r>
            <a:endParaRPr sz="2900">
              <a:solidFill>
                <a:srgbClr val="E0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230" name="Google Shape;2230;p16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231" name="Google Shape;2231;p16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5" name="Shape 2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6" name="Google Shape;2236;p16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37" name="Google Shape;2237;p164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Based off these 4 possibilities, there are many error metrics we can calculate.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First, let’s start by visualizing these four possibilities as a matrix.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238" name="Google Shape;2238;p16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239" name="Google Shape;2239;p16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16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45" name="Google Shape;2245;p165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Confusion Matrix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246" name="Google Shape;2246;p16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247" name="Google Shape;2247;p16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248" name="Google Shape;2248;p165"/>
          <p:cNvGraphicFramePr/>
          <p:nvPr/>
        </p:nvGraphicFramePr>
        <p:xfrm>
          <a:off x="419700" y="1921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{A1E0BA69-3CB1-4E1D-A45D-09754A8D1508}</a:tableStyleId>
              </a:tblPr>
              <a:tblGrid>
                <a:gridCol w="1414350"/>
                <a:gridCol w="1414350"/>
                <a:gridCol w="1414350"/>
                <a:gridCol w="1414350"/>
              </a:tblGrid>
              <a:tr h="394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ACTUAL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540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INFECTED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HEALTHY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015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PREDICTED</a:t>
                      </a:r>
                      <a:endParaRPr>
                        <a:solidFill>
                          <a:srgbClr val="FFFF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INFECTED</a:t>
                      </a:r>
                      <a:endParaRPr>
                        <a:solidFill>
                          <a:srgbClr val="FFFF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547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HEALTHY</a:t>
                      </a:r>
                      <a:endParaRPr>
                        <a:solidFill>
                          <a:srgbClr val="FFFF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2" name="Shape 2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" name="Google Shape;2253;p16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54" name="Google Shape;2254;p166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Confusion Matrix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255" name="Google Shape;2255;p16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256" name="Google Shape;2256;p16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257" name="Google Shape;2257;p166"/>
          <p:cNvGraphicFramePr/>
          <p:nvPr/>
        </p:nvGraphicFramePr>
        <p:xfrm>
          <a:off x="419700" y="1921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{A1E0BA69-3CB1-4E1D-A45D-09754A8D1508}</a:tableStyleId>
              </a:tblPr>
              <a:tblGrid>
                <a:gridCol w="1414350"/>
                <a:gridCol w="1414350"/>
                <a:gridCol w="1414350"/>
                <a:gridCol w="1414350"/>
              </a:tblGrid>
              <a:tr h="394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ACTUAL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540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INFECTED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HEALTHY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015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PREDICTED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INFECTED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547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HEALTHY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1" name="Shape 2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2" name="Google Shape;2262;p16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63" name="Google Shape;2263;p167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Confusion Matrix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264" name="Google Shape;2264;p16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265" name="Google Shape;2265;p16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266" name="Google Shape;2266;p167"/>
          <p:cNvGraphicFramePr/>
          <p:nvPr/>
        </p:nvGraphicFramePr>
        <p:xfrm>
          <a:off x="419700" y="1921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{A1E0BA69-3CB1-4E1D-A45D-09754A8D1508}</a:tableStyleId>
              </a:tblPr>
              <a:tblGrid>
                <a:gridCol w="1414350"/>
                <a:gridCol w="1414350"/>
                <a:gridCol w="1414350"/>
                <a:gridCol w="1414350"/>
              </a:tblGrid>
              <a:tr h="394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ACTUAL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540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INFECTED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HEALTHY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015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PREDICTED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INFECTED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TRUE</a:t>
                      </a:r>
                      <a:b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</a:b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POSITIVE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547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HEALTHY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0" name="Shape 2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1" name="Google Shape;2271;p16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72" name="Google Shape;2272;p168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Confusion Matrix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273" name="Google Shape;2273;p16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274" name="Google Shape;2274;p16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275" name="Google Shape;2275;p168"/>
          <p:cNvGraphicFramePr/>
          <p:nvPr/>
        </p:nvGraphicFramePr>
        <p:xfrm>
          <a:off x="419700" y="1921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{A1E0BA69-3CB1-4E1D-A45D-09754A8D1508}</a:tableStyleId>
              </a:tblPr>
              <a:tblGrid>
                <a:gridCol w="1414350"/>
                <a:gridCol w="1414350"/>
                <a:gridCol w="1414350"/>
                <a:gridCol w="1414350"/>
              </a:tblGrid>
              <a:tr h="394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ACTUAL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540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INFECTED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HEALTHY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015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PREDICTED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INFECTED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TRUE</a:t>
                      </a:r>
                      <a:b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</a:b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POSITIVE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547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HEALTHY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TRUE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NEGATIVE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9" name="Shape 2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0" name="Google Shape;2280;p16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81" name="Google Shape;2281;p169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Confusion Matrix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282" name="Google Shape;2282;p16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283" name="Google Shape;2283;p16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284" name="Google Shape;2284;p169"/>
          <p:cNvGraphicFramePr/>
          <p:nvPr/>
        </p:nvGraphicFramePr>
        <p:xfrm>
          <a:off x="419700" y="1921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{A1E0BA69-3CB1-4E1D-A45D-09754A8D1508}</a:tableStyleId>
              </a:tblPr>
              <a:tblGrid>
                <a:gridCol w="1414350"/>
                <a:gridCol w="1414350"/>
                <a:gridCol w="1414350"/>
                <a:gridCol w="1414350"/>
              </a:tblGrid>
              <a:tr h="394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ACTUAL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540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INFECTED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HEALTHY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015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PREDICTED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INFECTED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TRUE</a:t>
                      </a:r>
                      <a:b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</a:b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POSITIVE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FALSE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POSITIVE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</a:tr>
              <a:tr h="54547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HEALTHY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TRUE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NEGATIVE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8" name="Shape 2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9" name="Google Shape;2289;p17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90" name="Google Shape;2290;p170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Confusion Matrix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291" name="Google Shape;2291;p17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292" name="Google Shape;2292;p17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293" name="Google Shape;2293;p170"/>
          <p:cNvGraphicFramePr/>
          <p:nvPr/>
        </p:nvGraphicFramePr>
        <p:xfrm>
          <a:off x="419700" y="1921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{A1E0BA69-3CB1-4E1D-A45D-09754A8D1508}</a:tableStyleId>
              </a:tblPr>
              <a:tblGrid>
                <a:gridCol w="1414350"/>
                <a:gridCol w="1414350"/>
                <a:gridCol w="1414350"/>
                <a:gridCol w="1414350"/>
              </a:tblGrid>
              <a:tr h="394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ACTUAL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540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INFECTED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HEALTHY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015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PREDICTED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INFECTED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TRUE</a:t>
                      </a:r>
                      <a:b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</a:b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POSITIVE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FALSE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POSITIVE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</a:tr>
              <a:tr h="54547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HEALTHY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FALSE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NEGATIVE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TRUE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NEGATIVE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7" name="Shape 2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8" name="Google Shape;2298;p17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99" name="Google Shape;2299;p171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Imagine a test group of 100 people: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300" name="Google Shape;2300;p17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301" name="Google Shape;2301;p17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302" name="Google Shape;2302;p171"/>
          <p:cNvGraphicFramePr/>
          <p:nvPr/>
        </p:nvGraphicFramePr>
        <p:xfrm>
          <a:off x="419700" y="1921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{A1E0BA69-3CB1-4E1D-A45D-09754A8D1508}</a:tableStyleId>
              </a:tblPr>
              <a:tblGrid>
                <a:gridCol w="1414350"/>
                <a:gridCol w="1414350"/>
                <a:gridCol w="1414350"/>
                <a:gridCol w="1414350"/>
              </a:tblGrid>
              <a:tr h="394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ACTUAL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540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INFECTED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HEALTHY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015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PREDICTED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INFECTED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547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HEALTHY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8"/>
          <p:cNvSpPr txBox="1"/>
          <p:nvPr>
            <p:ph type="ctrTitle"/>
          </p:nvPr>
        </p:nvSpPr>
        <p:spPr>
          <a:xfrm>
            <a:off x="0" y="973175"/>
            <a:ext cx="91440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Logistic Regression 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Theory and Intuition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6" name="Google Shape;176;p28"/>
          <p:cNvSpPr txBox="1"/>
          <p:nvPr>
            <p:ph idx="1" type="subTitle"/>
          </p:nvPr>
        </p:nvSpPr>
        <p:spPr>
          <a:xfrm>
            <a:off x="311700" y="31389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latin typeface="Montserrat"/>
                <a:ea typeface="Montserrat"/>
                <a:cs typeface="Montserrat"/>
                <a:sym typeface="Montserrat"/>
              </a:rPr>
              <a:t>Part One: The Logistic Function</a:t>
            </a:r>
            <a:endParaRPr sz="38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77" name="Google Shape;177;p2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78" name="Google Shape;178;p2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6" name="Shape 2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7" name="Google Shape;2307;p17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08" name="Google Shape;2308;p172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5 are infected. 95 are healthy.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309" name="Google Shape;2309;p17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310" name="Google Shape;2310;p17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311" name="Google Shape;2311;p172"/>
          <p:cNvGraphicFramePr/>
          <p:nvPr/>
        </p:nvGraphicFramePr>
        <p:xfrm>
          <a:off x="419700" y="1921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{A1E0BA69-3CB1-4E1D-A45D-09754A8D1508}</a:tableStyleId>
              </a:tblPr>
              <a:tblGrid>
                <a:gridCol w="1414350"/>
                <a:gridCol w="1414350"/>
                <a:gridCol w="1414350"/>
                <a:gridCol w="1414350"/>
              </a:tblGrid>
              <a:tr h="394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ACTUAL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540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INFECTED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HEALTHY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015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PREDICTED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INFECTED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547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HEALTHY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5" name="Shape 2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6" name="Google Shape;2316;p17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17" name="Google Shape;2317;p173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tested all of them with these results: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318" name="Google Shape;2318;p17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319" name="Google Shape;2319;p17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320" name="Google Shape;2320;p173"/>
          <p:cNvGraphicFramePr/>
          <p:nvPr/>
        </p:nvGraphicFramePr>
        <p:xfrm>
          <a:off x="419700" y="1921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{A1E0BA69-3CB1-4E1D-A45D-09754A8D1508}</a:tableStyleId>
              </a:tblPr>
              <a:tblGrid>
                <a:gridCol w="1414350"/>
                <a:gridCol w="1414350"/>
                <a:gridCol w="1414350"/>
                <a:gridCol w="1414350"/>
              </a:tblGrid>
              <a:tr h="394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ACTUAL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540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INFECTED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HEALTHY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015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PREDICTED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INFECTED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547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HEALTHY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93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4" name="Shape 2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5" name="Google Shape;2325;p17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26" name="Google Shape;2326;p174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What is accuracy?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327" name="Google Shape;2327;p17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328" name="Google Shape;2328;p17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329" name="Google Shape;2329;p174"/>
          <p:cNvGraphicFramePr/>
          <p:nvPr/>
        </p:nvGraphicFramePr>
        <p:xfrm>
          <a:off x="419700" y="1921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{A1E0BA69-3CB1-4E1D-A45D-09754A8D1508}</a:tableStyleId>
              </a:tblPr>
              <a:tblGrid>
                <a:gridCol w="1414350"/>
                <a:gridCol w="1414350"/>
                <a:gridCol w="1414350"/>
                <a:gridCol w="1414350"/>
              </a:tblGrid>
              <a:tr h="394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ACTUAL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540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INFECTED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HEALTHY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015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PREDICTED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INFECTED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547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HEALTHY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93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3" name="Shape 2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" name="Google Shape;2334;p17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35" name="Google Shape;2335;p175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What is accuracy?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336" name="Google Shape;2336;p17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337" name="Google Shape;2337;p17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338" name="Google Shape;2338;p175"/>
          <p:cNvGraphicFramePr/>
          <p:nvPr/>
        </p:nvGraphicFramePr>
        <p:xfrm>
          <a:off x="419700" y="1921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{A1E0BA69-3CB1-4E1D-A45D-09754A8D1508}</a:tableStyleId>
              </a:tblPr>
              <a:tblGrid>
                <a:gridCol w="1414350"/>
                <a:gridCol w="1414350"/>
                <a:gridCol w="1414350"/>
                <a:gridCol w="1414350"/>
              </a:tblGrid>
              <a:tr h="394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ACTUAL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540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INFECTED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HEALTHY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015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PREDICTED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INFECTED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547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HEALTHY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93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339" name="Google Shape;2339;p175"/>
          <p:cNvSpPr txBox="1"/>
          <p:nvPr/>
        </p:nvSpPr>
        <p:spPr>
          <a:xfrm>
            <a:off x="6187900" y="1921775"/>
            <a:ext cx="2808000" cy="30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●"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Accuracy: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○"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How often is the model correct?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Acc = (TP+TN)/Total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3" name="Shape 2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4" name="Google Shape;2344;p17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45" name="Google Shape;2345;p176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Calculating accuracy: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346" name="Google Shape;2346;p17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347" name="Google Shape;2347;p17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348" name="Google Shape;2348;p176"/>
          <p:cNvGraphicFramePr/>
          <p:nvPr/>
        </p:nvGraphicFramePr>
        <p:xfrm>
          <a:off x="419700" y="1921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{A1E0BA69-3CB1-4E1D-A45D-09754A8D1508}</a:tableStyleId>
              </a:tblPr>
              <a:tblGrid>
                <a:gridCol w="1414350"/>
                <a:gridCol w="1414350"/>
                <a:gridCol w="1414350"/>
                <a:gridCol w="1414350"/>
              </a:tblGrid>
              <a:tr h="394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ACTUAL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540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INFECTED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HEALTHY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015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PREDICTED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INFECTED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547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HEALTHY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93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</a:tr>
            </a:tbl>
          </a:graphicData>
        </a:graphic>
      </p:graphicFrame>
      <p:sp>
        <p:nvSpPr>
          <p:cNvPr id="2349" name="Google Shape;2349;p176"/>
          <p:cNvSpPr txBox="1"/>
          <p:nvPr/>
        </p:nvSpPr>
        <p:spPr>
          <a:xfrm>
            <a:off x="6187900" y="1921775"/>
            <a:ext cx="2808000" cy="30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●"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Accuracy: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○"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How often is the model correct?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Acc = (TP+TN)/Total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50" name="Google Shape;2350;p176"/>
          <p:cNvSpPr txBox="1"/>
          <p:nvPr/>
        </p:nvSpPr>
        <p:spPr>
          <a:xfrm>
            <a:off x="1844400" y="3995775"/>
            <a:ext cx="4271100" cy="8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(4+93)/100 = 97% Accuracy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17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56" name="Google Shape;2356;p177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Is this a good value for accuracy?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357" name="Google Shape;2357;p17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358" name="Google Shape;2358;p17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359" name="Google Shape;2359;p177"/>
          <p:cNvGraphicFramePr/>
          <p:nvPr/>
        </p:nvGraphicFramePr>
        <p:xfrm>
          <a:off x="419700" y="1921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{A1E0BA69-3CB1-4E1D-A45D-09754A8D1508}</a:tableStyleId>
              </a:tblPr>
              <a:tblGrid>
                <a:gridCol w="1414350"/>
                <a:gridCol w="1414350"/>
                <a:gridCol w="1414350"/>
                <a:gridCol w="1414350"/>
              </a:tblGrid>
              <a:tr h="394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ACTUAL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540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INFECTED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HEALTHY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015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PREDICTED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INFECTED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547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HEALTHY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93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</a:tr>
            </a:tbl>
          </a:graphicData>
        </a:graphic>
      </p:graphicFrame>
      <p:sp>
        <p:nvSpPr>
          <p:cNvPr id="2360" name="Google Shape;2360;p177"/>
          <p:cNvSpPr txBox="1"/>
          <p:nvPr/>
        </p:nvSpPr>
        <p:spPr>
          <a:xfrm>
            <a:off x="6187900" y="1921775"/>
            <a:ext cx="2808000" cy="30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●"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Accuracy: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○"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How often is the model correct?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Acc = (TP+TN)/Total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61" name="Google Shape;2361;p177"/>
          <p:cNvSpPr txBox="1"/>
          <p:nvPr/>
        </p:nvSpPr>
        <p:spPr>
          <a:xfrm>
            <a:off x="1844400" y="3995775"/>
            <a:ext cx="4271100" cy="8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(4+93)/100 = 97% Accuracy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5" name="Shape 2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6" name="Google Shape;2366;p17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67" name="Google Shape;2367;p178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 accuracy paradox...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368" name="Google Shape;2368;p17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369" name="Google Shape;2369;p17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370" name="Google Shape;2370;p178"/>
          <p:cNvGraphicFramePr/>
          <p:nvPr/>
        </p:nvGraphicFramePr>
        <p:xfrm>
          <a:off x="419700" y="1921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{A1E0BA69-3CB1-4E1D-A45D-09754A8D1508}</a:tableStyleId>
              </a:tblPr>
              <a:tblGrid>
                <a:gridCol w="1414350"/>
                <a:gridCol w="1414350"/>
                <a:gridCol w="1414350"/>
                <a:gridCol w="1414350"/>
              </a:tblGrid>
              <a:tr h="394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ACTUAL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540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INFECTED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HEALTHY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015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PREDICTED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INFECTED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547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HEALTHY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93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</a:tr>
            </a:tbl>
          </a:graphicData>
        </a:graphic>
      </p:graphicFrame>
      <p:sp>
        <p:nvSpPr>
          <p:cNvPr id="2371" name="Google Shape;2371;p178"/>
          <p:cNvSpPr txBox="1"/>
          <p:nvPr/>
        </p:nvSpPr>
        <p:spPr>
          <a:xfrm>
            <a:off x="6187900" y="1921775"/>
            <a:ext cx="2808000" cy="30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●"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Accuracy: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○"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How often is the model correct?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Acc = (TP+TN)/Total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72" name="Google Shape;2372;p178"/>
          <p:cNvSpPr txBox="1"/>
          <p:nvPr/>
        </p:nvSpPr>
        <p:spPr>
          <a:xfrm>
            <a:off x="1844400" y="3995775"/>
            <a:ext cx="4271100" cy="8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(4+93)/100 = 97% Accuracy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17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78" name="Google Shape;2378;p179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Imagine we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always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report back “healthy”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379" name="Google Shape;2379;p17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380" name="Google Shape;2380;p17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381" name="Google Shape;2381;p179"/>
          <p:cNvGraphicFramePr/>
          <p:nvPr/>
        </p:nvGraphicFramePr>
        <p:xfrm>
          <a:off x="419700" y="1921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{A1E0BA69-3CB1-4E1D-A45D-09754A8D1508}</a:tableStyleId>
              </a:tblPr>
              <a:tblGrid>
                <a:gridCol w="1414350"/>
                <a:gridCol w="1414350"/>
                <a:gridCol w="1414350"/>
                <a:gridCol w="1414350"/>
              </a:tblGrid>
              <a:tr h="394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ACTUAL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540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INFECTED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HEALTHY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015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PREDICTED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INFECTED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547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HEALTHY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93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6" name="Google Shape;2386;p18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87" name="Google Shape;2387;p180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Imagine we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always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report back “healthy”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388" name="Google Shape;2388;p18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389" name="Google Shape;2389;p18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390" name="Google Shape;2390;p180"/>
          <p:cNvGraphicFramePr/>
          <p:nvPr/>
        </p:nvGraphicFramePr>
        <p:xfrm>
          <a:off x="419700" y="1921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{A1E0BA69-3CB1-4E1D-A45D-09754A8D1508}</a:tableStyleId>
              </a:tblPr>
              <a:tblGrid>
                <a:gridCol w="1414350"/>
                <a:gridCol w="1414350"/>
                <a:gridCol w="1414350"/>
                <a:gridCol w="1414350"/>
              </a:tblGrid>
              <a:tr h="394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ACTUAL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540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INFECTED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HEALTHY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015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PREDICTED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INFECTED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547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HEALTHY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95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4" name="Shape 2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5" name="Google Shape;2395;p18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96" name="Google Shape;2396;p181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Imagine we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always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report back “healthy”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397" name="Google Shape;2397;p18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398" name="Google Shape;2398;p18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399" name="Google Shape;2399;p181"/>
          <p:cNvGraphicFramePr/>
          <p:nvPr/>
        </p:nvGraphicFramePr>
        <p:xfrm>
          <a:off x="419700" y="1921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{A1E0BA69-3CB1-4E1D-A45D-09754A8D1508}</a:tableStyleId>
              </a:tblPr>
              <a:tblGrid>
                <a:gridCol w="1414350"/>
                <a:gridCol w="1414350"/>
                <a:gridCol w="1414350"/>
                <a:gridCol w="1414350"/>
              </a:tblGrid>
              <a:tr h="394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ACTUAL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540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INFECTED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HEALTHY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015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PREDICTED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INFECTED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547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HEALTHY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95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400" name="Google Shape;2400;p181"/>
          <p:cNvSpPr txBox="1"/>
          <p:nvPr/>
        </p:nvSpPr>
        <p:spPr>
          <a:xfrm>
            <a:off x="1844400" y="3995775"/>
            <a:ext cx="4271100" cy="8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(0+95)/100 = 95% Accuracy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01" name="Google Shape;2401;p181"/>
          <p:cNvSpPr txBox="1"/>
          <p:nvPr/>
        </p:nvSpPr>
        <p:spPr>
          <a:xfrm>
            <a:off x="6187900" y="1921775"/>
            <a:ext cx="2808000" cy="30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●"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Accuracy: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○"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How often is the model correct?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95% accuracy for a model that always returns “healthy”!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4" name="Google Shape;184;p29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Logistic Regression works by transforming a Linear Regression into a classification model through the use of the logistic function: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85" name="Google Shape;185;p2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86" name="Google Shape;186;p2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64722" y="2686922"/>
            <a:ext cx="3978050" cy="19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5" name="Shape 2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6" name="Google Shape;2406;p18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07" name="Google Shape;2407;p182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You may be thinking, “</a:t>
            </a:r>
            <a:r>
              <a:rPr i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 numbers here are arbitrary, we just happen to get good accuracy in this made up case. Real world data would reflect poor accuracy if a model always returned the same result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”.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408" name="Google Shape;2408;p18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409" name="Google Shape;2409;p18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3" name="Shape 2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4" name="Google Shape;2414;p18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15" name="Google Shape;2415;p183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This is the accuracy paradox!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Any classifier dealing with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imbalanced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classes has to confront the issue of the accuracy paradox.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Im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balanced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classes will always result in a distorted accuracy reflecting better performance than what is truly warranted.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416" name="Google Shape;2416;p18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417" name="Google Shape;2417;p18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1" name="Shape 2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2" name="Google Shape;2422;p18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23" name="Google Shape;2423;p184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Im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balanced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classes are often found in real world data sets.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Medical conditions can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affect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small portions of the population.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Fraud is not common (e.g. Real vs. Fraud credit card usage).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424" name="Google Shape;2424;p18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425" name="Google Shape;2425;p18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9" name="Shape 2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0" name="Google Shape;2430;p18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31" name="Google Shape;2431;p185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If a class is only a small percentage (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n%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), then a classifier that always predicts the majority class will always have an accuracy of (1-n).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In our previous example we saw infected were only 5% of the data.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Allowing the accuracy to be 95%.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432" name="Google Shape;2432;p18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433" name="Google Shape;2433;p18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7" name="Shape 2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8" name="Google Shape;2438;p18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39" name="Google Shape;2439;p186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This means we shouldn’t solely rely on accuracy as a metric!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This is where precision,recall, and f1-score will come in.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Let’s explore these other metrics in the next lecture.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440" name="Google Shape;2440;p18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441" name="Google Shape;2441;p18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5" name="Shape 2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6" name="Google Shape;2446;p187"/>
          <p:cNvSpPr txBox="1"/>
          <p:nvPr>
            <p:ph type="ctrTitle"/>
          </p:nvPr>
        </p:nvSpPr>
        <p:spPr>
          <a:xfrm>
            <a:off x="311700" y="896975"/>
            <a:ext cx="8520600" cy="226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Classification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Performance Metrics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447" name="Google Shape;2447;p18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448" name="Google Shape;2448;p18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449" name="Google Shape;2449;p187"/>
          <p:cNvSpPr txBox="1"/>
          <p:nvPr>
            <p:ph idx="1" type="subTitle"/>
          </p:nvPr>
        </p:nvSpPr>
        <p:spPr>
          <a:xfrm>
            <a:off x="311700" y="29767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 Two: Precision and Recall</a:t>
            </a:r>
            <a:endParaRPr/>
          </a:p>
        </p:txBody>
      </p:sp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3" name="Shape 2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4" name="Google Shape;2454;p18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55" name="Google Shape;2455;p188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already know how to calculate accuracy and its associated paradox.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Let’s explore three more metrics that can help give a clearer picture of performance: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Recall (a.k.a. sensitivity)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Precision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F1-Score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456" name="Google Shape;2456;p18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457" name="Google Shape;2457;p18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1" name="Shape 2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2" name="Google Shape;2462;p18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63" name="Google Shape;2463;p189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Let’s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begin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with recall.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464" name="Google Shape;2464;p18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465" name="Google Shape;2465;p18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466" name="Google Shape;2466;p189"/>
          <p:cNvGraphicFramePr/>
          <p:nvPr/>
        </p:nvGraphicFramePr>
        <p:xfrm>
          <a:off x="419700" y="1921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{A1E0BA69-3CB1-4E1D-A45D-09754A8D1508}</a:tableStyleId>
              </a:tblPr>
              <a:tblGrid>
                <a:gridCol w="1414350"/>
                <a:gridCol w="1414350"/>
                <a:gridCol w="1414350"/>
                <a:gridCol w="1414350"/>
              </a:tblGrid>
              <a:tr h="394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ACTUAL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540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INFECTED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HEALTHY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015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PREDICTED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INFECTED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547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HEALTHY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93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467" name="Google Shape;2467;p189"/>
          <p:cNvSpPr txBox="1"/>
          <p:nvPr/>
        </p:nvSpPr>
        <p:spPr>
          <a:xfrm>
            <a:off x="6187900" y="1921775"/>
            <a:ext cx="2956200" cy="30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●"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Recall</a:t>
            </a: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○"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When it actually is a positive case, how often is it correct?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(TP)/Total Actual Positives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1" name="Shape 2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2" name="Google Shape;2472;p19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73" name="Google Shape;2473;p190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Let’s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begin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with recall.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474" name="Google Shape;2474;p19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475" name="Google Shape;2475;p19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476" name="Google Shape;2476;p190"/>
          <p:cNvGraphicFramePr/>
          <p:nvPr/>
        </p:nvGraphicFramePr>
        <p:xfrm>
          <a:off x="419700" y="1921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{A1E0BA69-3CB1-4E1D-A45D-09754A8D1508}</a:tableStyleId>
              </a:tblPr>
              <a:tblGrid>
                <a:gridCol w="1414350"/>
                <a:gridCol w="1414350"/>
                <a:gridCol w="1414350"/>
                <a:gridCol w="1414350"/>
              </a:tblGrid>
              <a:tr h="394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ACTUAL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540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INFECTED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HEALTHY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015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PREDICTED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INFECTED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547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HEALTHY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93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477" name="Google Shape;2477;p190"/>
          <p:cNvSpPr txBox="1"/>
          <p:nvPr/>
        </p:nvSpPr>
        <p:spPr>
          <a:xfrm>
            <a:off x="6187900" y="1921775"/>
            <a:ext cx="2956200" cy="30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●"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Recall: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○"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When it actually is a positive case, how often is it correct?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(TP)/Total Actual Positives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78" name="Google Shape;2478;p190"/>
          <p:cNvSpPr txBox="1"/>
          <p:nvPr/>
        </p:nvSpPr>
        <p:spPr>
          <a:xfrm>
            <a:off x="1844400" y="3995775"/>
            <a:ext cx="4271100" cy="8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Recall = 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(TP)/</a:t>
            </a:r>
            <a:r>
              <a:rPr lang="en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Total Actual Positives</a:t>
            </a: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2" name="Shape 2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3" name="Google Shape;2483;p19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84" name="Google Shape;2484;p191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Let’s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begin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with recall.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485" name="Google Shape;2485;p19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486" name="Google Shape;2486;p19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487" name="Google Shape;2487;p191"/>
          <p:cNvGraphicFramePr/>
          <p:nvPr/>
        </p:nvGraphicFramePr>
        <p:xfrm>
          <a:off x="419700" y="1921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{A1E0BA69-3CB1-4E1D-A45D-09754A8D1508}</a:tableStyleId>
              </a:tblPr>
              <a:tblGrid>
                <a:gridCol w="1414350"/>
                <a:gridCol w="1414350"/>
                <a:gridCol w="1414350"/>
                <a:gridCol w="1414350"/>
              </a:tblGrid>
              <a:tr h="394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ACTUAL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540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INFECTED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HEALTHY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015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PREDICTED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INFECTED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547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HEALTHY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93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488" name="Google Shape;2488;p191"/>
          <p:cNvSpPr txBox="1"/>
          <p:nvPr/>
        </p:nvSpPr>
        <p:spPr>
          <a:xfrm>
            <a:off x="6187900" y="1921775"/>
            <a:ext cx="2956200" cy="30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●"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Recall: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○"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When it actually is a positive case, how often is it correct?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(TP)/Total Actual Positives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89" name="Google Shape;2489;p191"/>
          <p:cNvSpPr txBox="1"/>
          <p:nvPr/>
        </p:nvSpPr>
        <p:spPr>
          <a:xfrm>
            <a:off x="1844400" y="3995775"/>
            <a:ext cx="4271100" cy="8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Recall = 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(TP)/</a:t>
            </a:r>
            <a:r>
              <a:rPr lang="en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5</a:t>
            </a: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90" name="Google Shape;2490;p191"/>
          <p:cNvSpPr/>
          <p:nvPr/>
        </p:nvSpPr>
        <p:spPr>
          <a:xfrm>
            <a:off x="3278075" y="2306125"/>
            <a:ext cx="1370400" cy="16542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3" name="Google Shape;193;p30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Let’s begin by understanding the history and motivation behind the logistic function (a.k.a the sigmoid function):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94" name="Google Shape;194;p3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95" name="Google Shape;195;p3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64722" y="2686922"/>
            <a:ext cx="3978050" cy="19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4" name="Shape 2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5" name="Google Shape;2495;p19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96" name="Google Shape;2496;p192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Let’s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begin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with recall.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497" name="Google Shape;2497;p19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498" name="Google Shape;2498;p19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499" name="Google Shape;2499;p192"/>
          <p:cNvGraphicFramePr/>
          <p:nvPr/>
        </p:nvGraphicFramePr>
        <p:xfrm>
          <a:off x="419700" y="1921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{A1E0BA69-3CB1-4E1D-A45D-09754A8D1508}</a:tableStyleId>
              </a:tblPr>
              <a:tblGrid>
                <a:gridCol w="1414350"/>
                <a:gridCol w="1414350"/>
                <a:gridCol w="1414350"/>
                <a:gridCol w="1414350"/>
              </a:tblGrid>
              <a:tr h="394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ACTUAL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540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INFECTED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HEALTHY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015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PREDICTED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INFECTED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547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HEALTHY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93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500" name="Google Shape;2500;p192"/>
          <p:cNvSpPr txBox="1"/>
          <p:nvPr/>
        </p:nvSpPr>
        <p:spPr>
          <a:xfrm>
            <a:off x="6187900" y="1921775"/>
            <a:ext cx="2956200" cy="30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●"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Recall: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○"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When it actually is a positive case, how often is it correct?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(TP)/Total Actual Positives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01" name="Google Shape;2501;p192"/>
          <p:cNvSpPr txBox="1"/>
          <p:nvPr/>
        </p:nvSpPr>
        <p:spPr>
          <a:xfrm>
            <a:off x="1844400" y="3995775"/>
            <a:ext cx="4271100" cy="8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Recall = 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(4)/</a:t>
            </a:r>
            <a:r>
              <a:rPr lang="en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5</a:t>
            </a: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02" name="Google Shape;2502;p192"/>
          <p:cNvSpPr/>
          <p:nvPr/>
        </p:nvSpPr>
        <p:spPr>
          <a:xfrm>
            <a:off x="3278075" y="2858125"/>
            <a:ext cx="1370400" cy="5400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6" name="Shape 2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7" name="Google Shape;2507;p19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08" name="Google Shape;2508;p193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Let’s begin with recall.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509" name="Google Shape;2509;p19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510" name="Google Shape;2510;p19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511" name="Google Shape;2511;p193"/>
          <p:cNvGraphicFramePr/>
          <p:nvPr/>
        </p:nvGraphicFramePr>
        <p:xfrm>
          <a:off x="419700" y="1921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{A1E0BA69-3CB1-4E1D-A45D-09754A8D1508}</a:tableStyleId>
              </a:tblPr>
              <a:tblGrid>
                <a:gridCol w="1414350"/>
                <a:gridCol w="1414350"/>
                <a:gridCol w="1414350"/>
                <a:gridCol w="1414350"/>
              </a:tblGrid>
              <a:tr h="394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ACTUAL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540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INFECTED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HEALTHY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015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PREDICTED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INFECTED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547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HEALTHY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93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512" name="Google Shape;2512;p193"/>
          <p:cNvSpPr txBox="1"/>
          <p:nvPr/>
        </p:nvSpPr>
        <p:spPr>
          <a:xfrm>
            <a:off x="6187900" y="1921775"/>
            <a:ext cx="2956200" cy="30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●"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Recall: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○"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How many relevant cases are found?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(TP)/Total Actual Positives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13" name="Google Shape;2513;p193"/>
          <p:cNvSpPr txBox="1"/>
          <p:nvPr/>
        </p:nvSpPr>
        <p:spPr>
          <a:xfrm>
            <a:off x="1844400" y="3995775"/>
            <a:ext cx="4271100" cy="8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Recall = 0.8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7" name="Shape 2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8" name="Google Shape;2518;p19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19" name="Google Shape;2519;p194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What’s the recall if we always classify as “healthy”?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520" name="Google Shape;2520;p19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521" name="Google Shape;2521;p19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522" name="Google Shape;2522;p194"/>
          <p:cNvGraphicFramePr/>
          <p:nvPr/>
        </p:nvGraphicFramePr>
        <p:xfrm>
          <a:off x="419700" y="1921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{A1E0BA69-3CB1-4E1D-A45D-09754A8D1508}</a:tableStyleId>
              </a:tblPr>
              <a:tblGrid>
                <a:gridCol w="1414350"/>
                <a:gridCol w="1414350"/>
                <a:gridCol w="1414350"/>
                <a:gridCol w="1414350"/>
              </a:tblGrid>
              <a:tr h="394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ACTUAL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540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INFECTED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HEALTHY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015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PREDICTED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INFECTED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547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HEALTHY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95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523" name="Google Shape;2523;p194"/>
          <p:cNvSpPr txBox="1"/>
          <p:nvPr/>
        </p:nvSpPr>
        <p:spPr>
          <a:xfrm>
            <a:off x="6187900" y="1921775"/>
            <a:ext cx="2956200" cy="30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●"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Recall: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○"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How many relevant cases are found?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(TP)/Total Actual Positives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24" name="Google Shape;2524;p194"/>
          <p:cNvSpPr txBox="1"/>
          <p:nvPr/>
        </p:nvSpPr>
        <p:spPr>
          <a:xfrm>
            <a:off x="1844400" y="3995775"/>
            <a:ext cx="4271100" cy="8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Recall = 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(TP)/</a:t>
            </a:r>
            <a:r>
              <a:rPr lang="en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Total Actual Positives</a:t>
            </a: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8" name="Shape 2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9" name="Google Shape;2529;p19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30" name="Google Shape;2530;p195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What’s the recall if we always classify as “healthy”?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531" name="Google Shape;2531;p19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532" name="Google Shape;2532;p19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533" name="Google Shape;2533;p195"/>
          <p:cNvGraphicFramePr/>
          <p:nvPr/>
        </p:nvGraphicFramePr>
        <p:xfrm>
          <a:off x="419700" y="1921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{A1E0BA69-3CB1-4E1D-A45D-09754A8D1508}</a:tableStyleId>
              </a:tblPr>
              <a:tblGrid>
                <a:gridCol w="1414350"/>
                <a:gridCol w="1414350"/>
                <a:gridCol w="1414350"/>
                <a:gridCol w="1414350"/>
              </a:tblGrid>
              <a:tr h="394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ACTUAL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540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INFECTED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HEALTHY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015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PREDICTED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INFECTED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547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HEALTHY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95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534" name="Google Shape;2534;p195"/>
          <p:cNvSpPr txBox="1"/>
          <p:nvPr/>
        </p:nvSpPr>
        <p:spPr>
          <a:xfrm>
            <a:off x="6187900" y="1921775"/>
            <a:ext cx="2956200" cy="30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●"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Recall: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○"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How many relevant cases are found?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(TP)/Total Actual Positives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35" name="Google Shape;2535;p195"/>
          <p:cNvSpPr txBox="1"/>
          <p:nvPr/>
        </p:nvSpPr>
        <p:spPr>
          <a:xfrm>
            <a:off x="1844400" y="3995775"/>
            <a:ext cx="4271100" cy="8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Recall = 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(0)/</a:t>
            </a:r>
            <a:r>
              <a:rPr lang="en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5 !</a:t>
            </a: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9" name="Shape 2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0" name="Google Shape;2540;p19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41" name="Google Shape;2541;p196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 recall of 0 alerts you the model isn’t catching cases!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542" name="Google Shape;2542;p19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543" name="Google Shape;2543;p19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544" name="Google Shape;2544;p196"/>
          <p:cNvGraphicFramePr/>
          <p:nvPr/>
        </p:nvGraphicFramePr>
        <p:xfrm>
          <a:off x="419700" y="1921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{A1E0BA69-3CB1-4E1D-A45D-09754A8D1508}</a:tableStyleId>
              </a:tblPr>
              <a:tblGrid>
                <a:gridCol w="1414350"/>
                <a:gridCol w="1414350"/>
                <a:gridCol w="1414350"/>
                <a:gridCol w="1414350"/>
              </a:tblGrid>
              <a:tr h="394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ACTUAL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540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INFECTED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HEALTHY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015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PREDICTED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INFECTED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547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HEALTHY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95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545" name="Google Shape;2545;p196"/>
          <p:cNvSpPr txBox="1"/>
          <p:nvPr/>
        </p:nvSpPr>
        <p:spPr>
          <a:xfrm>
            <a:off x="6187900" y="1921775"/>
            <a:ext cx="2956200" cy="30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●"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Recall: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○"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How many relevant cases are found?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(TP)/Total Actual Positives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46" name="Google Shape;2546;p196"/>
          <p:cNvSpPr txBox="1"/>
          <p:nvPr/>
        </p:nvSpPr>
        <p:spPr>
          <a:xfrm>
            <a:off x="1844400" y="3995775"/>
            <a:ext cx="4271100" cy="8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Recall = 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(0)/</a:t>
            </a:r>
            <a:r>
              <a:rPr lang="en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5 !</a:t>
            </a: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0" name="Shape 2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1" name="Google Shape;2551;p19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52" name="Google Shape;2552;p197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Now let’s explore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precision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553" name="Google Shape;2553;p19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554" name="Google Shape;2554;p19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555" name="Google Shape;2555;p197"/>
          <p:cNvGraphicFramePr/>
          <p:nvPr/>
        </p:nvGraphicFramePr>
        <p:xfrm>
          <a:off x="419700" y="1921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{A1E0BA69-3CB1-4E1D-A45D-09754A8D1508}</a:tableStyleId>
              </a:tblPr>
              <a:tblGrid>
                <a:gridCol w="1414350"/>
                <a:gridCol w="1414350"/>
                <a:gridCol w="1414350"/>
                <a:gridCol w="1414350"/>
              </a:tblGrid>
              <a:tr h="394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ACTUAL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540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INFECTED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HEALTHY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015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PREDICTED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INFECTED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547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HEALTHY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93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556" name="Google Shape;2556;p197"/>
          <p:cNvSpPr txBox="1"/>
          <p:nvPr/>
        </p:nvSpPr>
        <p:spPr>
          <a:xfrm>
            <a:off x="6187900" y="1921775"/>
            <a:ext cx="2956200" cy="30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●"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Precision: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○"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When prediction is positive, how often is it correct?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(TP)/Total Predicted Positives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57" name="Google Shape;2557;p197"/>
          <p:cNvSpPr txBox="1"/>
          <p:nvPr/>
        </p:nvSpPr>
        <p:spPr>
          <a:xfrm>
            <a:off x="1844400" y="3995775"/>
            <a:ext cx="4271100" cy="8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Precision</a:t>
            </a: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 = 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(TP)/</a:t>
            </a:r>
            <a:r>
              <a:rPr lang="en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Total Predicted Positives</a:t>
            </a: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1" name="Shape 2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2" name="Google Shape;2562;p19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63" name="Google Shape;2563;p198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Now let’s explore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precision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564" name="Google Shape;2564;p19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565" name="Google Shape;2565;p19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566" name="Google Shape;2566;p198"/>
          <p:cNvGraphicFramePr/>
          <p:nvPr/>
        </p:nvGraphicFramePr>
        <p:xfrm>
          <a:off x="419700" y="1921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{A1E0BA69-3CB1-4E1D-A45D-09754A8D1508}</a:tableStyleId>
              </a:tblPr>
              <a:tblGrid>
                <a:gridCol w="1414350"/>
                <a:gridCol w="1414350"/>
                <a:gridCol w="1414350"/>
                <a:gridCol w="1414350"/>
              </a:tblGrid>
              <a:tr h="394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ACTUAL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540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INFECTED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HEALTHY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015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PREDICTED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INFECTED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547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HEALTHY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93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567" name="Google Shape;2567;p198"/>
          <p:cNvSpPr txBox="1"/>
          <p:nvPr/>
        </p:nvSpPr>
        <p:spPr>
          <a:xfrm>
            <a:off x="6187900" y="1921775"/>
            <a:ext cx="2956200" cy="30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●"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Precision: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○"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When prediction is positive, how often is it correct?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(TP)/Total Predicted Positives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68" name="Google Shape;2568;p198"/>
          <p:cNvSpPr txBox="1"/>
          <p:nvPr/>
        </p:nvSpPr>
        <p:spPr>
          <a:xfrm>
            <a:off x="1844400" y="3995775"/>
            <a:ext cx="4271100" cy="8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Precision = 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(TP)/</a:t>
            </a:r>
            <a:r>
              <a:rPr lang="en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Total Predicted Positives</a:t>
            </a: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69" name="Google Shape;2569;p198"/>
          <p:cNvSpPr/>
          <p:nvPr/>
        </p:nvSpPr>
        <p:spPr>
          <a:xfrm>
            <a:off x="1844400" y="2858125"/>
            <a:ext cx="4232700" cy="5400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3" name="Shape 2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4" name="Google Shape;2574;p19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75" name="Google Shape;2575;p199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Now let’s explore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precision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576" name="Google Shape;2576;p19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577" name="Google Shape;2577;p19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578" name="Google Shape;2578;p199"/>
          <p:cNvGraphicFramePr/>
          <p:nvPr/>
        </p:nvGraphicFramePr>
        <p:xfrm>
          <a:off x="419700" y="1921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{A1E0BA69-3CB1-4E1D-A45D-09754A8D1508}</a:tableStyleId>
              </a:tblPr>
              <a:tblGrid>
                <a:gridCol w="1414350"/>
                <a:gridCol w="1414350"/>
                <a:gridCol w="1414350"/>
                <a:gridCol w="1414350"/>
              </a:tblGrid>
              <a:tr h="394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ACTUAL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540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INFECTED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HEALTHY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015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PREDICTED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INFECTED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547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HEALTHY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93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579" name="Google Shape;2579;p199"/>
          <p:cNvSpPr txBox="1"/>
          <p:nvPr/>
        </p:nvSpPr>
        <p:spPr>
          <a:xfrm>
            <a:off x="6187900" y="1921775"/>
            <a:ext cx="2956200" cy="30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●"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Precision: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○"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When prediction is positive, how often is it correct?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(TP)/Total Predicted Positives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80" name="Google Shape;2580;p199"/>
          <p:cNvSpPr txBox="1"/>
          <p:nvPr/>
        </p:nvSpPr>
        <p:spPr>
          <a:xfrm>
            <a:off x="1844400" y="3995775"/>
            <a:ext cx="4271100" cy="8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Precision = 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(TP)/</a:t>
            </a:r>
            <a:r>
              <a:rPr lang="en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6</a:t>
            </a: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81" name="Google Shape;2581;p199"/>
          <p:cNvSpPr/>
          <p:nvPr/>
        </p:nvSpPr>
        <p:spPr>
          <a:xfrm>
            <a:off x="1844400" y="2858125"/>
            <a:ext cx="4232700" cy="5400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5" name="Shape 2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6" name="Google Shape;2586;p20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87" name="Google Shape;2587;p200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Now let’s explore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precision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588" name="Google Shape;2588;p20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589" name="Google Shape;2589;p20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590" name="Google Shape;2590;p200"/>
          <p:cNvGraphicFramePr/>
          <p:nvPr/>
        </p:nvGraphicFramePr>
        <p:xfrm>
          <a:off x="419700" y="1921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{A1E0BA69-3CB1-4E1D-A45D-09754A8D1508}</a:tableStyleId>
              </a:tblPr>
              <a:tblGrid>
                <a:gridCol w="1414350"/>
                <a:gridCol w="1414350"/>
                <a:gridCol w="1414350"/>
                <a:gridCol w="1414350"/>
              </a:tblGrid>
              <a:tr h="394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ACTUAL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540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INFECTED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HEALTHY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015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PREDICTED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INFECTED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547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HEALTHY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93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591" name="Google Shape;2591;p200"/>
          <p:cNvSpPr txBox="1"/>
          <p:nvPr/>
        </p:nvSpPr>
        <p:spPr>
          <a:xfrm>
            <a:off x="6187900" y="1921775"/>
            <a:ext cx="2956200" cy="30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●"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Precision: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○"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When prediction is positive, how often is it correct?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(TP)/Total Predicted Positives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92" name="Google Shape;2592;p200"/>
          <p:cNvSpPr txBox="1"/>
          <p:nvPr/>
        </p:nvSpPr>
        <p:spPr>
          <a:xfrm>
            <a:off x="1844400" y="3995775"/>
            <a:ext cx="4271100" cy="8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Precision = 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(TP)/</a:t>
            </a:r>
            <a:r>
              <a:rPr lang="en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6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93" name="Google Shape;2593;p200"/>
          <p:cNvSpPr/>
          <p:nvPr/>
        </p:nvSpPr>
        <p:spPr>
          <a:xfrm>
            <a:off x="3278075" y="2858125"/>
            <a:ext cx="1370400" cy="5400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7" name="Shape 2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8" name="Google Shape;2598;p20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99" name="Google Shape;2599;p201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Now let’s explore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precision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600" name="Google Shape;2600;p20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601" name="Google Shape;2601;p20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602" name="Google Shape;2602;p201"/>
          <p:cNvGraphicFramePr/>
          <p:nvPr/>
        </p:nvGraphicFramePr>
        <p:xfrm>
          <a:off x="419700" y="1921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{A1E0BA69-3CB1-4E1D-A45D-09754A8D1508}</a:tableStyleId>
              </a:tblPr>
              <a:tblGrid>
                <a:gridCol w="1414350"/>
                <a:gridCol w="1414350"/>
                <a:gridCol w="1414350"/>
                <a:gridCol w="1414350"/>
              </a:tblGrid>
              <a:tr h="394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ACTUAL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540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INFECTED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HEALTHY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015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PREDICTED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INFECTED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547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HEALTHY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93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603" name="Google Shape;2603;p201"/>
          <p:cNvSpPr txBox="1"/>
          <p:nvPr/>
        </p:nvSpPr>
        <p:spPr>
          <a:xfrm>
            <a:off x="6187900" y="1921775"/>
            <a:ext cx="2956200" cy="30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●"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Precision: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○"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When prediction is positive, how often is it correct?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(TP)/Total Predicted Positives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04" name="Google Shape;2604;p201"/>
          <p:cNvSpPr txBox="1"/>
          <p:nvPr/>
        </p:nvSpPr>
        <p:spPr>
          <a:xfrm>
            <a:off x="1844400" y="3995775"/>
            <a:ext cx="4271100" cy="8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Precision = 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(4)/</a:t>
            </a:r>
            <a:r>
              <a:rPr lang="en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6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05" name="Google Shape;2605;p201"/>
          <p:cNvSpPr/>
          <p:nvPr/>
        </p:nvSpPr>
        <p:spPr>
          <a:xfrm>
            <a:off x="3278075" y="2858125"/>
            <a:ext cx="1370400" cy="5400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4722" y="2686922"/>
            <a:ext cx="3978050" cy="191640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3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3" name="Google Shape;203;p31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Note: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For now, we’re only referring to the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logistic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function itself, not the logistic regression model!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04" name="Google Shape;204;p31"/>
          <p:cNvPicPr preferRelativeResize="0"/>
          <p:nvPr/>
        </p:nvPicPr>
        <p:blipFill rotWithShape="1">
          <a:blip r:embed="rId4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05" name="Google Shape;205;p31"/>
          <p:cNvPicPr preferRelativeResize="0"/>
          <p:nvPr/>
        </p:nvPicPr>
        <p:blipFill rotWithShape="1">
          <a:blip r:embed="rId4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9" name="Shape 2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0" name="Google Shape;2610;p20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11" name="Google Shape;2611;p202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Now let’s explore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precision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612" name="Google Shape;2612;p20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613" name="Google Shape;2613;p20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614" name="Google Shape;2614;p202"/>
          <p:cNvGraphicFramePr/>
          <p:nvPr/>
        </p:nvGraphicFramePr>
        <p:xfrm>
          <a:off x="419700" y="1921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{A1E0BA69-3CB1-4E1D-A45D-09754A8D1508}</a:tableStyleId>
              </a:tblPr>
              <a:tblGrid>
                <a:gridCol w="1414350"/>
                <a:gridCol w="1414350"/>
                <a:gridCol w="1414350"/>
                <a:gridCol w="1414350"/>
              </a:tblGrid>
              <a:tr h="394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ACTUAL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540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INFECTED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HEALTHY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015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PREDICTED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INFECTED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547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HEALTHY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93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615" name="Google Shape;2615;p202"/>
          <p:cNvSpPr txBox="1"/>
          <p:nvPr/>
        </p:nvSpPr>
        <p:spPr>
          <a:xfrm>
            <a:off x="6187900" y="1921775"/>
            <a:ext cx="2956200" cy="30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●"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Precision: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○"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When prediction is positive, how often is it correct?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(TP)/Total Predicted Positives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16" name="Google Shape;2616;p202"/>
          <p:cNvSpPr txBox="1"/>
          <p:nvPr/>
        </p:nvSpPr>
        <p:spPr>
          <a:xfrm>
            <a:off x="1844400" y="3995775"/>
            <a:ext cx="4271100" cy="8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Precision = 0.666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0" name="Shape 2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1" name="Google Shape;2621;p20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22" name="Google Shape;2622;p203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What’s the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precision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if we always classify as “healthy”?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623" name="Google Shape;2623;p20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624" name="Google Shape;2624;p20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625" name="Google Shape;2625;p203"/>
          <p:cNvGraphicFramePr/>
          <p:nvPr/>
        </p:nvGraphicFramePr>
        <p:xfrm>
          <a:off x="419700" y="1921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{A1E0BA69-3CB1-4E1D-A45D-09754A8D1508}</a:tableStyleId>
              </a:tblPr>
              <a:tblGrid>
                <a:gridCol w="1414350"/>
                <a:gridCol w="1414350"/>
                <a:gridCol w="1414350"/>
                <a:gridCol w="1414350"/>
              </a:tblGrid>
              <a:tr h="394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ACTUAL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540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INFECTED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HEALTHY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015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PREDICTED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INFECTED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547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HEALTHY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95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626" name="Google Shape;2626;p203"/>
          <p:cNvSpPr txBox="1"/>
          <p:nvPr/>
        </p:nvSpPr>
        <p:spPr>
          <a:xfrm>
            <a:off x="6187900" y="1921775"/>
            <a:ext cx="2956200" cy="30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●"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Precision: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○"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When prediction is positive, how often is it correct?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(TP)/Total Predicted Positives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27" name="Google Shape;2627;p203"/>
          <p:cNvSpPr txBox="1"/>
          <p:nvPr/>
        </p:nvSpPr>
        <p:spPr>
          <a:xfrm>
            <a:off x="1844400" y="3995775"/>
            <a:ext cx="4271100" cy="8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Precision = 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(TP)/</a:t>
            </a:r>
            <a:r>
              <a:rPr lang="en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Total Predicted Positives</a:t>
            </a: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1" name="Shape 2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2" name="Google Shape;2632;p20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33" name="Google Shape;2633;p204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What’s the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precision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if we always classify as “healthy”?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634" name="Google Shape;2634;p20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635" name="Google Shape;2635;p20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636" name="Google Shape;2636;p204"/>
          <p:cNvGraphicFramePr/>
          <p:nvPr/>
        </p:nvGraphicFramePr>
        <p:xfrm>
          <a:off x="419700" y="1921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{A1E0BA69-3CB1-4E1D-A45D-09754A8D1508}</a:tableStyleId>
              </a:tblPr>
              <a:tblGrid>
                <a:gridCol w="1414350"/>
                <a:gridCol w="1414350"/>
                <a:gridCol w="1414350"/>
                <a:gridCol w="1414350"/>
              </a:tblGrid>
              <a:tr h="394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ACTUAL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540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INFECTED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HEALTHY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015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PREDICTED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INFECTED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547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HEALTHY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95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637" name="Google Shape;2637;p204"/>
          <p:cNvSpPr txBox="1"/>
          <p:nvPr/>
        </p:nvSpPr>
        <p:spPr>
          <a:xfrm>
            <a:off x="6187900" y="1921775"/>
            <a:ext cx="2956200" cy="30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●"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Precision: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○"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When prediction is positive, how often is it correct?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(TP)/Total Predicted Positives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38" name="Google Shape;2638;p204"/>
          <p:cNvSpPr txBox="1"/>
          <p:nvPr/>
        </p:nvSpPr>
        <p:spPr>
          <a:xfrm>
            <a:off x="1844400" y="3995775"/>
            <a:ext cx="4271100" cy="8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Precision = 0/0 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39" name="Google Shape;2639;p204"/>
          <p:cNvSpPr/>
          <p:nvPr/>
        </p:nvSpPr>
        <p:spPr>
          <a:xfrm>
            <a:off x="1844400" y="2858125"/>
            <a:ext cx="4232700" cy="5400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3" name="Shape 2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4" name="Google Shape;2644;p20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45" name="Google Shape;2645;p205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Recall and Precision can help illuminate our performance specifically in regards to the relevant or positive case.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Depending on the model, there is typically a trade-off between precision and recall, which we will explore later on with the ROC curve.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646" name="Google Shape;2646;p20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647" name="Google Shape;2647;p20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1" name="Shape 2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2" name="Google Shape;2652;p20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53" name="Google Shape;2653;p206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Since precision and recall are related to each other through the numerator (TP), we often also report the F1-Score, which is the harmonic mean of precision and recall.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654" name="Google Shape;2654;p20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655" name="Google Shape;2655;p20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6" name="Google Shape;2656;p2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67225" y="3243819"/>
            <a:ext cx="4373050" cy="109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0" name="Shape 2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1" name="Google Shape;2661;p20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62" name="Google Shape;2662;p207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 harmonic mean (instead of the normal mean) allows the entire harmonic mean to go to zero if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either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precision or recall ends up being zero.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663" name="Google Shape;2663;p20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664" name="Google Shape;2664;p20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5" name="Google Shape;2665;p20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67225" y="3243819"/>
            <a:ext cx="4373050" cy="109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9" name="Shape 2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0" name="Google Shape;2670;p2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500" y="2305420"/>
            <a:ext cx="8684097" cy="2456630"/>
          </a:xfrm>
          <a:prstGeom prst="rect">
            <a:avLst/>
          </a:prstGeom>
          <a:noFill/>
          <a:ln>
            <a:noFill/>
          </a:ln>
        </p:spPr>
      </p:pic>
      <p:sp>
        <p:nvSpPr>
          <p:cNvPr id="2671" name="Google Shape;2671;p20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72" name="Google Shape;2672;p208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As a final note on the confusion matrix, there are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many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more metrics available: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673" name="Google Shape;2673;p208"/>
          <p:cNvPicPr preferRelativeResize="0"/>
          <p:nvPr/>
        </p:nvPicPr>
        <p:blipFill rotWithShape="1">
          <a:blip r:embed="rId4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674" name="Google Shape;2674;p208"/>
          <p:cNvPicPr preferRelativeResize="0"/>
          <p:nvPr/>
        </p:nvPicPr>
        <p:blipFill rotWithShape="1">
          <a:blip r:embed="rId4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8" name="Shape 2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9" name="Google Shape;2679;p20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80" name="Google Shape;2680;p209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Finally, let’s explore a way to visualize the relationships between metrics such as precision and recall with curves.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681" name="Google Shape;2681;p20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682" name="Google Shape;2682;p20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6" name="Shape 2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7" name="Google Shape;2687;p210"/>
          <p:cNvSpPr txBox="1"/>
          <p:nvPr>
            <p:ph type="ctrTitle"/>
          </p:nvPr>
        </p:nvSpPr>
        <p:spPr>
          <a:xfrm>
            <a:off x="311700" y="896975"/>
            <a:ext cx="8520600" cy="226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Classification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Performance Metrics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688" name="Google Shape;2688;p21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689" name="Google Shape;2689;p21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690" name="Google Shape;2690;p210"/>
          <p:cNvSpPr txBox="1"/>
          <p:nvPr>
            <p:ph idx="1" type="subTitle"/>
          </p:nvPr>
        </p:nvSpPr>
        <p:spPr>
          <a:xfrm>
            <a:off x="311700" y="29767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 Three: ROC Curves</a:t>
            </a:r>
            <a:endParaRPr/>
          </a:p>
        </p:txBody>
      </p:sp>
    </p:spTree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4" name="Shape 2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5" name="Google Shape;2695;p21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96" name="Google Shape;2696;p211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During World War 2, Radar technology was developed to help detect incoming enemy aircraft.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697" name="Google Shape;2697;p21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698" name="Google Shape;2698;p21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9" name="Google Shape;2699;p2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07175" y="2594123"/>
            <a:ext cx="4046250" cy="2268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3" name="Google Shape;63;p14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We’ve explored how to use Linear Regression and its many variations to predict a continuous label.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But how can we predict a categorical label?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64" name="Google Shape;64;p1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65" name="Google Shape;65;p1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1" name="Google Shape;211;p32"/>
          <p:cNvSpPr txBox="1"/>
          <p:nvPr>
            <p:ph idx="1" type="body"/>
          </p:nvPr>
        </p:nvSpPr>
        <p:spPr>
          <a:xfrm>
            <a:off x="311700" y="9238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1830-1850: Under guidance of Adolphe Quetelet, Pierre François Verhulst developed the logistic function: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12" name="Google Shape;212;p3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13" name="Google Shape;213;p3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64722" y="2686922"/>
            <a:ext cx="3978050" cy="191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39225" y="2457550"/>
            <a:ext cx="1568775" cy="2422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16375" y="2457544"/>
            <a:ext cx="1423250" cy="22982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3" name="Shape 2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4" name="Google Shape;2704;p21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05" name="Google Shape;2705;p212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 technology was so new, the US Army wanted to develop a methodology to evaluate radar operator performance.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706" name="Google Shape;2706;p21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707" name="Google Shape;2707;p21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8" name="Google Shape;2708;p2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92775" y="2774750"/>
            <a:ext cx="3158350" cy="2368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2" name="Shape 2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3" name="Google Shape;2713;p21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14" name="Google Shape;2714;p213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They developed the Receiver Operator Characteristic curve.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715" name="Google Shape;2715;p21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716" name="Google Shape;2716;p21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717" name="Google Shape;2717;p213"/>
          <p:cNvSpPr/>
          <p:nvPr/>
        </p:nvSpPr>
        <p:spPr>
          <a:xfrm>
            <a:off x="3322425" y="2275950"/>
            <a:ext cx="3229800" cy="2439000"/>
          </a:xfrm>
          <a:prstGeom prst="rect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8" name="Google Shape;2718;p213"/>
          <p:cNvSpPr txBox="1"/>
          <p:nvPr/>
        </p:nvSpPr>
        <p:spPr>
          <a:xfrm>
            <a:off x="3760100" y="4742975"/>
            <a:ext cx="25266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False Positive Rate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19" name="Google Shape;2719;p213"/>
          <p:cNvSpPr txBox="1"/>
          <p:nvPr/>
        </p:nvSpPr>
        <p:spPr>
          <a:xfrm rot="-5400000">
            <a:off x="1690900" y="3324450"/>
            <a:ext cx="25266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True</a:t>
            </a: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 Positive Rate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3" name="Shape 2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4" name="Google Shape;2724;p21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25" name="Google Shape;2725;p214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They developed the Receiver Operator Characteristic curve.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726" name="Google Shape;2726;p21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727" name="Google Shape;2727;p21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728" name="Google Shape;2728;p214"/>
          <p:cNvSpPr/>
          <p:nvPr/>
        </p:nvSpPr>
        <p:spPr>
          <a:xfrm>
            <a:off x="3322425" y="2275950"/>
            <a:ext cx="3229800" cy="2439000"/>
          </a:xfrm>
          <a:prstGeom prst="rect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9" name="Google Shape;2729;p214"/>
          <p:cNvSpPr txBox="1"/>
          <p:nvPr/>
        </p:nvSpPr>
        <p:spPr>
          <a:xfrm>
            <a:off x="3760100" y="4742975"/>
            <a:ext cx="25266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False Positive Rate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30" name="Google Shape;2730;p214"/>
          <p:cNvSpPr txBox="1"/>
          <p:nvPr/>
        </p:nvSpPr>
        <p:spPr>
          <a:xfrm rot="-5400000">
            <a:off x="1690900" y="3324450"/>
            <a:ext cx="25266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True Positive Rate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731" name="Google Shape;2731;p214"/>
          <p:cNvCxnSpPr/>
          <p:nvPr/>
        </p:nvCxnSpPr>
        <p:spPr>
          <a:xfrm flipH="1" rot="10800000">
            <a:off x="3326375" y="2275850"/>
            <a:ext cx="3211800" cy="2433000"/>
          </a:xfrm>
          <a:prstGeom prst="straightConnector1">
            <a:avLst/>
          </a:prstGeom>
          <a:noFill/>
          <a:ln cap="flat" cmpd="sng" w="19050">
            <a:solidFill>
              <a:srgbClr val="E06666"/>
            </a:solidFill>
            <a:prstDash val="dash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5" name="Shape 2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6" name="Google Shape;2736;p21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37" name="Google Shape;2737;p215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They developed the Receiver Operator Characteristic curve.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738" name="Google Shape;2738;p21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739" name="Google Shape;2739;p21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740" name="Google Shape;2740;p215"/>
          <p:cNvSpPr/>
          <p:nvPr/>
        </p:nvSpPr>
        <p:spPr>
          <a:xfrm>
            <a:off x="3322425" y="2275950"/>
            <a:ext cx="3229800" cy="2439000"/>
          </a:xfrm>
          <a:prstGeom prst="rect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1" name="Google Shape;2741;p215"/>
          <p:cNvSpPr txBox="1"/>
          <p:nvPr/>
        </p:nvSpPr>
        <p:spPr>
          <a:xfrm>
            <a:off x="3760100" y="4742975"/>
            <a:ext cx="25266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False Positive Rate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42" name="Google Shape;2742;p215"/>
          <p:cNvSpPr txBox="1"/>
          <p:nvPr/>
        </p:nvSpPr>
        <p:spPr>
          <a:xfrm rot="-5400000">
            <a:off x="1690900" y="3324450"/>
            <a:ext cx="25266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True Positive Rate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743" name="Google Shape;2743;p215"/>
          <p:cNvCxnSpPr/>
          <p:nvPr/>
        </p:nvCxnSpPr>
        <p:spPr>
          <a:xfrm flipH="1" rot="10800000">
            <a:off x="3326375" y="2275850"/>
            <a:ext cx="3211800" cy="2433000"/>
          </a:xfrm>
          <a:prstGeom prst="straightConnector1">
            <a:avLst/>
          </a:prstGeom>
          <a:noFill/>
          <a:ln cap="flat" cmpd="sng" w="19050">
            <a:solidFill>
              <a:srgbClr val="E06666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744" name="Google Shape;2744;p215"/>
          <p:cNvCxnSpPr/>
          <p:nvPr/>
        </p:nvCxnSpPr>
        <p:spPr>
          <a:xfrm flipH="1" rot="10800000">
            <a:off x="3290150" y="2281900"/>
            <a:ext cx="3242100" cy="2439000"/>
          </a:xfrm>
          <a:prstGeom prst="curvedConnector3">
            <a:avLst>
              <a:gd fmla="val 8938" name="adj1"/>
            </a:avLst>
          </a:prstGeom>
          <a:noFill/>
          <a:ln cap="flat" cmpd="sng" w="28575">
            <a:solidFill>
              <a:srgbClr val="6FA8DC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8" name="Shape 2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9" name="Google Shape;2749;p21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50" name="Google Shape;2750;p216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There can be a trade-off between True Positives and False Positives.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751" name="Google Shape;2751;p21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752" name="Google Shape;2752;p21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753" name="Google Shape;2753;p216"/>
          <p:cNvSpPr/>
          <p:nvPr/>
        </p:nvSpPr>
        <p:spPr>
          <a:xfrm>
            <a:off x="3322425" y="2275950"/>
            <a:ext cx="3229800" cy="2439000"/>
          </a:xfrm>
          <a:prstGeom prst="rect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4" name="Google Shape;2754;p216"/>
          <p:cNvSpPr txBox="1"/>
          <p:nvPr/>
        </p:nvSpPr>
        <p:spPr>
          <a:xfrm>
            <a:off x="3760100" y="4742975"/>
            <a:ext cx="25266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False Positive Rate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55" name="Google Shape;2755;p216"/>
          <p:cNvSpPr txBox="1"/>
          <p:nvPr/>
        </p:nvSpPr>
        <p:spPr>
          <a:xfrm rot="-5400000">
            <a:off x="1690900" y="3324450"/>
            <a:ext cx="25266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True Positive Rate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756" name="Google Shape;2756;p216"/>
          <p:cNvCxnSpPr/>
          <p:nvPr/>
        </p:nvCxnSpPr>
        <p:spPr>
          <a:xfrm flipH="1" rot="10800000">
            <a:off x="3326375" y="2275850"/>
            <a:ext cx="3211800" cy="2433000"/>
          </a:xfrm>
          <a:prstGeom prst="straightConnector1">
            <a:avLst/>
          </a:prstGeom>
          <a:noFill/>
          <a:ln cap="flat" cmpd="sng" w="19050">
            <a:solidFill>
              <a:srgbClr val="E06666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757" name="Google Shape;2757;p216"/>
          <p:cNvCxnSpPr/>
          <p:nvPr/>
        </p:nvCxnSpPr>
        <p:spPr>
          <a:xfrm flipH="1" rot="10800000">
            <a:off x="3290150" y="2281900"/>
            <a:ext cx="3242100" cy="2439000"/>
          </a:xfrm>
          <a:prstGeom prst="curvedConnector3">
            <a:avLst>
              <a:gd fmla="val 8938" name="adj1"/>
            </a:avLst>
          </a:prstGeom>
          <a:noFill/>
          <a:ln cap="flat" cmpd="sng" w="28575">
            <a:solidFill>
              <a:srgbClr val="6FA8DC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1" name="Shape 2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2" name="Google Shape;2762;p21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63" name="Google Shape;2763;p217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There can be a trade-off between True Positives and False Positives.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764" name="Google Shape;2764;p21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765" name="Google Shape;2765;p21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6" name="Google Shape;2766;p2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68350" y="2165600"/>
            <a:ext cx="3979376" cy="297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0" name="Shape 2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1" name="Google Shape;2771;p21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72" name="Google Shape;2772;p218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Our previous infection test.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773" name="Google Shape;2773;p21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774" name="Google Shape;2774;p21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75" name="Google Shape;2775;p218"/>
          <p:cNvCxnSpPr/>
          <p:nvPr/>
        </p:nvCxnSpPr>
        <p:spPr>
          <a:xfrm>
            <a:off x="2155725" y="2032925"/>
            <a:ext cx="0" cy="23979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76" name="Google Shape;2776;p218"/>
          <p:cNvCxnSpPr/>
          <p:nvPr/>
        </p:nvCxnSpPr>
        <p:spPr>
          <a:xfrm rot="10800000">
            <a:off x="2155725" y="4430825"/>
            <a:ext cx="5838600" cy="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77" name="Google Shape;2777;p218"/>
          <p:cNvCxnSpPr/>
          <p:nvPr/>
        </p:nvCxnSpPr>
        <p:spPr>
          <a:xfrm rot="10800000">
            <a:off x="1931625" y="2190575"/>
            <a:ext cx="224100" cy="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78" name="Google Shape;2778;p218"/>
          <p:cNvCxnSpPr/>
          <p:nvPr/>
        </p:nvCxnSpPr>
        <p:spPr>
          <a:xfrm rot="10800000">
            <a:off x="1931625" y="4234850"/>
            <a:ext cx="224100" cy="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79" name="Google Shape;2779;p218"/>
          <p:cNvSpPr txBox="1"/>
          <p:nvPr/>
        </p:nvSpPr>
        <p:spPr>
          <a:xfrm>
            <a:off x="1608200" y="4005988"/>
            <a:ext cx="320400" cy="3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0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80" name="Google Shape;2780;p218"/>
          <p:cNvSpPr txBox="1"/>
          <p:nvPr/>
        </p:nvSpPr>
        <p:spPr>
          <a:xfrm>
            <a:off x="1608200" y="1975988"/>
            <a:ext cx="320400" cy="3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81" name="Google Shape;2781;p218"/>
          <p:cNvSpPr/>
          <p:nvPr/>
        </p:nvSpPr>
        <p:spPr>
          <a:xfrm>
            <a:off x="3889925" y="4352075"/>
            <a:ext cx="157500" cy="157500"/>
          </a:xfrm>
          <a:prstGeom prst="ellipse">
            <a:avLst/>
          </a:prstGeom>
          <a:solidFill>
            <a:srgbClr val="E0666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2" name="Google Shape;2782;p218"/>
          <p:cNvSpPr/>
          <p:nvPr/>
        </p:nvSpPr>
        <p:spPr>
          <a:xfrm>
            <a:off x="3503025" y="4352075"/>
            <a:ext cx="157500" cy="157500"/>
          </a:xfrm>
          <a:prstGeom prst="ellipse">
            <a:avLst/>
          </a:prstGeom>
          <a:solidFill>
            <a:srgbClr val="E0666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3" name="Google Shape;2783;p218"/>
          <p:cNvSpPr/>
          <p:nvPr/>
        </p:nvSpPr>
        <p:spPr>
          <a:xfrm>
            <a:off x="3038275" y="4352075"/>
            <a:ext cx="157500" cy="157500"/>
          </a:xfrm>
          <a:prstGeom prst="ellipse">
            <a:avLst/>
          </a:prstGeom>
          <a:solidFill>
            <a:srgbClr val="E0666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4" name="Google Shape;2784;p218"/>
          <p:cNvSpPr/>
          <p:nvPr/>
        </p:nvSpPr>
        <p:spPr>
          <a:xfrm>
            <a:off x="5237175" y="4352075"/>
            <a:ext cx="157500" cy="157500"/>
          </a:xfrm>
          <a:prstGeom prst="ellipse">
            <a:avLst/>
          </a:prstGeom>
          <a:solidFill>
            <a:srgbClr val="3D85C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5" name="Google Shape;2785;p218"/>
          <p:cNvSpPr/>
          <p:nvPr/>
        </p:nvSpPr>
        <p:spPr>
          <a:xfrm>
            <a:off x="4366275" y="4352075"/>
            <a:ext cx="157500" cy="157500"/>
          </a:xfrm>
          <a:prstGeom prst="ellipse">
            <a:avLst/>
          </a:prstGeom>
          <a:solidFill>
            <a:srgbClr val="3D85C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6" name="Google Shape;2786;p218"/>
          <p:cNvSpPr/>
          <p:nvPr/>
        </p:nvSpPr>
        <p:spPr>
          <a:xfrm>
            <a:off x="6186500" y="4352075"/>
            <a:ext cx="157500" cy="157500"/>
          </a:xfrm>
          <a:prstGeom prst="ellipse">
            <a:avLst/>
          </a:prstGeom>
          <a:solidFill>
            <a:srgbClr val="3D85C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7" name="Google Shape;2787;p218"/>
          <p:cNvSpPr/>
          <p:nvPr/>
        </p:nvSpPr>
        <p:spPr>
          <a:xfrm>
            <a:off x="6869950" y="4352075"/>
            <a:ext cx="157500" cy="157500"/>
          </a:xfrm>
          <a:prstGeom prst="ellipse">
            <a:avLst/>
          </a:prstGeom>
          <a:solidFill>
            <a:srgbClr val="3D85C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8" name="Google Shape;2788;p218"/>
          <p:cNvSpPr txBox="1"/>
          <p:nvPr/>
        </p:nvSpPr>
        <p:spPr>
          <a:xfrm>
            <a:off x="89625" y="2771400"/>
            <a:ext cx="1684500" cy="7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Infection Test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0- Negative 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1 - Positive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89" name="Google Shape;2789;p218"/>
          <p:cNvSpPr txBox="1"/>
          <p:nvPr/>
        </p:nvSpPr>
        <p:spPr>
          <a:xfrm>
            <a:off x="4158525" y="4722875"/>
            <a:ext cx="14439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RNA Level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90" name="Google Shape;2790;p218"/>
          <p:cNvSpPr/>
          <p:nvPr/>
        </p:nvSpPr>
        <p:spPr>
          <a:xfrm>
            <a:off x="4801725" y="4352075"/>
            <a:ext cx="157500" cy="157500"/>
          </a:xfrm>
          <a:prstGeom prst="ellipse">
            <a:avLst/>
          </a:prstGeom>
          <a:solidFill>
            <a:srgbClr val="E0666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1" name="Google Shape;2791;p218"/>
          <p:cNvSpPr txBox="1"/>
          <p:nvPr/>
        </p:nvSpPr>
        <p:spPr>
          <a:xfrm>
            <a:off x="7311300" y="1106625"/>
            <a:ext cx="1684500" cy="859500"/>
          </a:xfrm>
          <a:prstGeom prst="rect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Actual Status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 Negative 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       Positive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92" name="Google Shape;2792;p218"/>
          <p:cNvSpPr/>
          <p:nvPr/>
        </p:nvSpPr>
        <p:spPr>
          <a:xfrm>
            <a:off x="7542050" y="1695825"/>
            <a:ext cx="157500" cy="157500"/>
          </a:xfrm>
          <a:prstGeom prst="ellipse">
            <a:avLst/>
          </a:prstGeom>
          <a:solidFill>
            <a:srgbClr val="3D85C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3" name="Google Shape;2793;p218"/>
          <p:cNvSpPr/>
          <p:nvPr/>
        </p:nvSpPr>
        <p:spPr>
          <a:xfrm>
            <a:off x="7542050" y="1450950"/>
            <a:ext cx="157500" cy="157500"/>
          </a:xfrm>
          <a:prstGeom prst="ellipse">
            <a:avLst/>
          </a:prstGeom>
          <a:solidFill>
            <a:srgbClr val="E0666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7" name="Shape 2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8" name="Google Shape;2798;p21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99" name="Google Shape;2799;p219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Fit logistic regression model.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800" name="Google Shape;2800;p21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801" name="Google Shape;2801;p21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02" name="Google Shape;2802;p219"/>
          <p:cNvCxnSpPr/>
          <p:nvPr/>
        </p:nvCxnSpPr>
        <p:spPr>
          <a:xfrm>
            <a:off x="2155725" y="2032925"/>
            <a:ext cx="0" cy="23979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03" name="Google Shape;2803;p219"/>
          <p:cNvCxnSpPr/>
          <p:nvPr/>
        </p:nvCxnSpPr>
        <p:spPr>
          <a:xfrm rot="10800000">
            <a:off x="2155725" y="4430825"/>
            <a:ext cx="5838600" cy="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04" name="Google Shape;2804;p219"/>
          <p:cNvCxnSpPr/>
          <p:nvPr/>
        </p:nvCxnSpPr>
        <p:spPr>
          <a:xfrm rot="10800000">
            <a:off x="1931625" y="2190575"/>
            <a:ext cx="224100" cy="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05" name="Google Shape;2805;p219"/>
          <p:cNvCxnSpPr/>
          <p:nvPr/>
        </p:nvCxnSpPr>
        <p:spPr>
          <a:xfrm rot="10800000">
            <a:off x="1931625" y="4234850"/>
            <a:ext cx="224100" cy="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06" name="Google Shape;2806;p219"/>
          <p:cNvSpPr txBox="1"/>
          <p:nvPr/>
        </p:nvSpPr>
        <p:spPr>
          <a:xfrm>
            <a:off x="1608200" y="4005988"/>
            <a:ext cx="320400" cy="3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0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07" name="Google Shape;2807;p219"/>
          <p:cNvSpPr txBox="1"/>
          <p:nvPr/>
        </p:nvSpPr>
        <p:spPr>
          <a:xfrm>
            <a:off x="1608200" y="1975988"/>
            <a:ext cx="320400" cy="3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808" name="Google Shape;2808;p219"/>
          <p:cNvCxnSpPr/>
          <p:nvPr/>
        </p:nvCxnSpPr>
        <p:spPr>
          <a:xfrm flipH="1" rot="10800000">
            <a:off x="2180625" y="2190600"/>
            <a:ext cx="5020200" cy="20661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rgbClr val="741B47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2809" name="Google Shape;2809;p219"/>
          <p:cNvSpPr/>
          <p:nvPr/>
        </p:nvSpPr>
        <p:spPr>
          <a:xfrm>
            <a:off x="3889925" y="4352075"/>
            <a:ext cx="157500" cy="157500"/>
          </a:xfrm>
          <a:prstGeom prst="ellipse">
            <a:avLst/>
          </a:prstGeom>
          <a:solidFill>
            <a:srgbClr val="E0666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0" name="Google Shape;2810;p219"/>
          <p:cNvSpPr/>
          <p:nvPr/>
        </p:nvSpPr>
        <p:spPr>
          <a:xfrm>
            <a:off x="3503025" y="4352075"/>
            <a:ext cx="157500" cy="157500"/>
          </a:xfrm>
          <a:prstGeom prst="ellipse">
            <a:avLst/>
          </a:prstGeom>
          <a:solidFill>
            <a:srgbClr val="E0666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1" name="Google Shape;2811;p219"/>
          <p:cNvSpPr/>
          <p:nvPr/>
        </p:nvSpPr>
        <p:spPr>
          <a:xfrm>
            <a:off x="3038275" y="4352075"/>
            <a:ext cx="157500" cy="157500"/>
          </a:xfrm>
          <a:prstGeom prst="ellipse">
            <a:avLst/>
          </a:prstGeom>
          <a:solidFill>
            <a:srgbClr val="E0666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2" name="Google Shape;2812;p219"/>
          <p:cNvSpPr/>
          <p:nvPr/>
        </p:nvSpPr>
        <p:spPr>
          <a:xfrm>
            <a:off x="5237175" y="4352075"/>
            <a:ext cx="157500" cy="157500"/>
          </a:xfrm>
          <a:prstGeom prst="ellipse">
            <a:avLst/>
          </a:prstGeom>
          <a:solidFill>
            <a:srgbClr val="3D85C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3" name="Google Shape;2813;p219"/>
          <p:cNvSpPr/>
          <p:nvPr/>
        </p:nvSpPr>
        <p:spPr>
          <a:xfrm>
            <a:off x="4366275" y="4352075"/>
            <a:ext cx="157500" cy="157500"/>
          </a:xfrm>
          <a:prstGeom prst="ellipse">
            <a:avLst/>
          </a:prstGeom>
          <a:solidFill>
            <a:srgbClr val="3D85C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4" name="Google Shape;2814;p219"/>
          <p:cNvSpPr/>
          <p:nvPr/>
        </p:nvSpPr>
        <p:spPr>
          <a:xfrm>
            <a:off x="6186500" y="4352075"/>
            <a:ext cx="157500" cy="157500"/>
          </a:xfrm>
          <a:prstGeom prst="ellipse">
            <a:avLst/>
          </a:prstGeom>
          <a:solidFill>
            <a:srgbClr val="3D85C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5" name="Google Shape;2815;p219"/>
          <p:cNvSpPr/>
          <p:nvPr/>
        </p:nvSpPr>
        <p:spPr>
          <a:xfrm>
            <a:off x="6869950" y="4352075"/>
            <a:ext cx="157500" cy="157500"/>
          </a:xfrm>
          <a:prstGeom prst="ellipse">
            <a:avLst/>
          </a:prstGeom>
          <a:solidFill>
            <a:srgbClr val="3D85C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6" name="Google Shape;2816;p219"/>
          <p:cNvSpPr txBox="1"/>
          <p:nvPr/>
        </p:nvSpPr>
        <p:spPr>
          <a:xfrm>
            <a:off x="89625" y="2771400"/>
            <a:ext cx="1684500" cy="7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Infection Test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0- Negative 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1 - Positive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17" name="Google Shape;2817;p219"/>
          <p:cNvSpPr txBox="1"/>
          <p:nvPr/>
        </p:nvSpPr>
        <p:spPr>
          <a:xfrm>
            <a:off x="4158525" y="4722875"/>
            <a:ext cx="14439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RNA Level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18" name="Google Shape;2818;p219"/>
          <p:cNvSpPr/>
          <p:nvPr/>
        </p:nvSpPr>
        <p:spPr>
          <a:xfrm>
            <a:off x="4801725" y="4352075"/>
            <a:ext cx="157500" cy="157500"/>
          </a:xfrm>
          <a:prstGeom prst="ellipse">
            <a:avLst/>
          </a:prstGeom>
          <a:solidFill>
            <a:srgbClr val="E0666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9" name="Google Shape;2819;p219"/>
          <p:cNvSpPr txBox="1"/>
          <p:nvPr/>
        </p:nvSpPr>
        <p:spPr>
          <a:xfrm>
            <a:off x="7311300" y="1106625"/>
            <a:ext cx="1684500" cy="859500"/>
          </a:xfrm>
          <a:prstGeom prst="rect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Actual Status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 Negative 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       Positive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20" name="Google Shape;2820;p219"/>
          <p:cNvSpPr/>
          <p:nvPr/>
        </p:nvSpPr>
        <p:spPr>
          <a:xfrm>
            <a:off x="7542050" y="1695825"/>
            <a:ext cx="157500" cy="157500"/>
          </a:xfrm>
          <a:prstGeom prst="ellipse">
            <a:avLst/>
          </a:prstGeom>
          <a:solidFill>
            <a:srgbClr val="3D85C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1" name="Google Shape;2821;p219"/>
          <p:cNvSpPr/>
          <p:nvPr/>
        </p:nvSpPr>
        <p:spPr>
          <a:xfrm>
            <a:off x="7542050" y="1450950"/>
            <a:ext cx="157500" cy="157500"/>
          </a:xfrm>
          <a:prstGeom prst="ellipse">
            <a:avLst/>
          </a:prstGeom>
          <a:solidFill>
            <a:srgbClr val="E0666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5" name="Shape 2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6" name="Google Shape;2826;p22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27" name="Google Shape;2827;p220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Given X we predict 0 or 1.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828" name="Google Shape;2828;p22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829" name="Google Shape;2829;p22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30" name="Google Shape;2830;p220"/>
          <p:cNvCxnSpPr/>
          <p:nvPr/>
        </p:nvCxnSpPr>
        <p:spPr>
          <a:xfrm>
            <a:off x="2155725" y="2032925"/>
            <a:ext cx="0" cy="23979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31" name="Google Shape;2831;p220"/>
          <p:cNvCxnSpPr/>
          <p:nvPr/>
        </p:nvCxnSpPr>
        <p:spPr>
          <a:xfrm rot="10800000">
            <a:off x="2155725" y="4430825"/>
            <a:ext cx="5838600" cy="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32" name="Google Shape;2832;p220"/>
          <p:cNvCxnSpPr/>
          <p:nvPr/>
        </p:nvCxnSpPr>
        <p:spPr>
          <a:xfrm rot="10800000">
            <a:off x="1931625" y="2190575"/>
            <a:ext cx="224100" cy="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33" name="Google Shape;2833;p220"/>
          <p:cNvCxnSpPr/>
          <p:nvPr/>
        </p:nvCxnSpPr>
        <p:spPr>
          <a:xfrm rot="10800000">
            <a:off x="1931625" y="4234850"/>
            <a:ext cx="224100" cy="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34" name="Google Shape;2834;p220"/>
          <p:cNvSpPr txBox="1"/>
          <p:nvPr/>
        </p:nvSpPr>
        <p:spPr>
          <a:xfrm>
            <a:off x="1608200" y="4005988"/>
            <a:ext cx="320400" cy="3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0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35" name="Google Shape;2835;p220"/>
          <p:cNvSpPr txBox="1"/>
          <p:nvPr/>
        </p:nvSpPr>
        <p:spPr>
          <a:xfrm>
            <a:off x="1608200" y="1975988"/>
            <a:ext cx="320400" cy="3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836" name="Google Shape;2836;p220"/>
          <p:cNvCxnSpPr/>
          <p:nvPr/>
        </p:nvCxnSpPr>
        <p:spPr>
          <a:xfrm flipH="1" rot="10800000">
            <a:off x="2180625" y="2190600"/>
            <a:ext cx="5020200" cy="20661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rgbClr val="741B47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2837" name="Google Shape;2837;p220"/>
          <p:cNvSpPr/>
          <p:nvPr/>
        </p:nvSpPr>
        <p:spPr>
          <a:xfrm>
            <a:off x="3889925" y="4352075"/>
            <a:ext cx="157500" cy="157500"/>
          </a:xfrm>
          <a:prstGeom prst="ellipse">
            <a:avLst/>
          </a:prstGeom>
          <a:solidFill>
            <a:srgbClr val="E0666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8" name="Google Shape;2838;p220"/>
          <p:cNvSpPr/>
          <p:nvPr/>
        </p:nvSpPr>
        <p:spPr>
          <a:xfrm>
            <a:off x="3503025" y="4352075"/>
            <a:ext cx="157500" cy="157500"/>
          </a:xfrm>
          <a:prstGeom prst="ellipse">
            <a:avLst/>
          </a:prstGeom>
          <a:solidFill>
            <a:srgbClr val="E0666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9" name="Google Shape;2839;p220"/>
          <p:cNvSpPr/>
          <p:nvPr/>
        </p:nvSpPr>
        <p:spPr>
          <a:xfrm>
            <a:off x="3038275" y="4352075"/>
            <a:ext cx="157500" cy="157500"/>
          </a:xfrm>
          <a:prstGeom prst="ellipse">
            <a:avLst/>
          </a:prstGeom>
          <a:solidFill>
            <a:srgbClr val="E0666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0" name="Google Shape;2840;p220"/>
          <p:cNvSpPr/>
          <p:nvPr/>
        </p:nvSpPr>
        <p:spPr>
          <a:xfrm>
            <a:off x="5237175" y="4352075"/>
            <a:ext cx="157500" cy="157500"/>
          </a:xfrm>
          <a:prstGeom prst="ellipse">
            <a:avLst/>
          </a:prstGeom>
          <a:solidFill>
            <a:srgbClr val="3D85C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1" name="Google Shape;2841;p220"/>
          <p:cNvSpPr/>
          <p:nvPr/>
        </p:nvSpPr>
        <p:spPr>
          <a:xfrm>
            <a:off x="4366275" y="4352075"/>
            <a:ext cx="157500" cy="157500"/>
          </a:xfrm>
          <a:prstGeom prst="ellipse">
            <a:avLst/>
          </a:prstGeom>
          <a:solidFill>
            <a:srgbClr val="3D85C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2" name="Google Shape;2842;p220"/>
          <p:cNvSpPr/>
          <p:nvPr/>
        </p:nvSpPr>
        <p:spPr>
          <a:xfrm>
            <a:off x="6186500" y="4352075"/>
            <a:ext cx="157500" cy="157500"/>
          </a:xfrm>
          <a:prstGeom prst="ellipse">
            <a:avLst/>
          </a:prstGeom>
          <a:solidFill>
            <a:srgbClr val="3D85C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3" name="Google Shape;2843;p220"/>
          <p:cNvSpPr/>
          <p:nvPr/>
        </p:nvSpPr>
        <p:spPr>
          <a:xfrm>
            <a:off x="6869950" y="4352075"/>
            <a:ext cx="157500" cy="157500"/>
          </a:xfrm>
          <a:prstGeom prst="ellipse">
            <a:avLst/>
          </a:prstGeom>
          <a:solidFill>
            <a:srgbClr val="3D85C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4" name="Google Shape;2844;p220"/>
          <p:cNvSpPr/>
          <p:nvPr/>
        </p:nvSpPr>
        <p:spPr>
          <a:xfrm>
            <a:off x="4801725" y="4352075"/>
            <a:ext cx="157500" cy="157500"/>
          </a:xfrm>
          <a:prstGeom prst="ellipse">
            <a:avLst/>
          </a:prstGeom>
          <a:solidFill>
            <a:srgbClr val="E0666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5" name="Google Shape;2845;p220"/>
          <p:cNvSpPr/>
          <p:nvPr/>
        </p:nvSpPr>
        <p:spPr>
          <a:xfrm>
            <a:off x="3038275" y="4047275"/>
            <a:ext cx="157500" cy="157500"/>
          </a:xfrm>
          <a:prstGeom prst="ellipse">
            <a:avLst/>
          </a:prstGeom>
          <a:solidFill>
            <a:srgbClr val="DE2222">
              <a:alpha val="52249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6" name="Google Shape;2846;p220"/>
          <p:cNvSpPr/>
          <p:nvPr/>
        </p:nvSpPr>
        <p:spPr>
          <a:xfrm>
            <a:off x="3503025" y="3894875"/>
            <a:ext cx="157500" cy="157500"/>
          </a:xfrm>
          <a:prstGeom prst="ellipse">
            <a:avLst/>
          </a:prstGeom>
          <a:solidFill>
            <a:srgbClr val="DE2222">
              <a:alpha val="52249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7" name="Google Shape;2847;p220"/>
          <p:cNvSpPr/>
          <p:nvPr/>
        </p:nvSpPr>
        <p:spPr>
          <a:xfrm>
            <a:off x="3884025" y="3666275"/>
            <a:ext cx="157500" cy="157500"/>
          </a:xfrm>
          <a:prstGeom prst="ellipse">
            <a:avLst/>
          </a:prstGeom>
          <a:solidFill>
            <a:srgbClr val="DE2222">
              <a:alpha val="52249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8" name="Google Shape;2848;p220"/>
          <p:cNvSpPr/>
          <p:nvPr/>
        </p:nvSpPr>
        <p:spPr>
          <a:xfrm>
            <a:off x="4722225" y="3056675"/>
            <a:ext cx="157500" cy="157500"/>
          </a:xfrm>
          <a:prstGeom prst="ellipse">
            <a:avLst/>
          </a:prstGeom>
          <a:solidFill>
            <a:srgbClr val="DE2222">
              <a:alpha val="52249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9" name="Google Shape;2849;p220"/>
          <p:cNvSpPr/>
          <p:nvPr/>
        </p:nvSpPr>
        <p:spPr>
          <a:xfrm>
            <a:off x="4366275" y="3361475"/>
            <a:ext cx="157500" cy="157500"/>
          </a:xfrm>
          <a:prstGeom prst="ellipse">
            <a:avLst/>
          </a:prstGeom>
          <a:solidFill>
            <a:srgbClr val="3D85C6">
              <a:alpha val="49440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0" name="Google Shape;2850;p220"/>
          <p:cNvSpPr/>
          <p:nvPr/>
        </p:nvSpPr>
        <p:spPr>
          <a:xfrm>
            <a:off x="5204475" y="2675675"/>
            <a:ext cx="157500" cy="157500"/>
          </a:xfrm>
          <a:prstGeom prst="ellipse">
            <a:avLst/>
          </a:prstGeom>
          <a:solidFill>
            <a:srgbClr val="3D85C6">
              <a:alpha val="49440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1" name="Google Shape;2851;p220"/>
          <p:cNvSpPr/>
          <p:nvPr/>
        </p:nvSpPr>
        <p:spPr>
          <a:xfrm>
            <a:off x="6195075" y="2218475"/>
            <a:ext cx="157500" cy="157500"/>
          </a:xfrm>
          <a:prstGeom prst="ellipse">
            <a:avLst/>
          </a:prstGeom>
          <a:solidFill>
            <a:srgbClr val="3D85C6">
              <a:alpha val="49440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2" name="Google Shape;2852;p220"/>
          <p:cNvSpPr/>
          <p:nvPr/>
        </p:nvSpPr>
        <p:spPr>
          <a:xfrm>
            <a:off x="6869950" y="2111825"/>
            <a:ext cx="157500" cy="157500"/>
          </a:xfrm>
          <a:prstGeom prst="ellipse">
            <a:avLst/>
          </a:prstGeom>
          <a:solidFill>
            <a:srgbClr val="3D85C6">
              <a:alpha val="49440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3" name="Google Shape;2853;p220"/>
          <p:cNvSpPr txBox="1"/>
          <p:nvPr/>
        </p:nvSpPr>
        <p:spPr>
          <a:xfrm>
            <a:off x="89625" y="2771400"/>
            <a:ext cx="1684500" cy="7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Infection Test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0- Negative 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1 - Positive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54" name="Google Shape;2854;p220"/>
          <p:cNvSpPr txBox="1"/>
          <p:nvPr/>
        </p:nvSpPr>
        <p:spPr>
          <a:xfrm>
            <a:off x="4158525" y="4722875"/>
            <a:ext cx="14439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RNA Level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55" name="Google Shape;2855;p220"/>
          <p:cNvSpPr txBox="1"/>
          <p:nvPr/>
        </p:nvSpPr>
        <p:spPr>
          <a:xfrm>
            <a:off x="7311300" y="1106625"/>
            <a:ext cx="1684500" cy="859500"/>
          </a:xfrm>
          <a:prstGeom prst="rect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Actual Status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 Negative 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       Positive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56" name="Google Shape;2856;p220"/>
          <p:cNvSpPr/>
          <p:nvPr/>
        </p:nvSpPr>
        <p:spPr>
          <a:xfrm>
            <a:off x="7542050" y="1695825"/>
            <a:ext cx="157500" cy="157500"/>
          </a:xfrm>
          <a:prstGeom prst="ellipse">
            <a:avLst/>
          </a:prstGeom>
          <a:solidFill>
            <a:srgbClr val="3D85C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7" name="Google Shape;2857;p220"/>
          <p:cNvSpPr/>
          <p:nvPr/>
        </p:nvSpPr>
        <p:spPr>
          <a:xfrm>
            <a:off x="7542050" y="1450950"/>
            <a:ext cx="157500" cy="157500"/>
          </a:xfrm>
          <a:prstGeom prst="ellipse">
            <a:avLst/>
          </a:prstGeom>
          <a:solidFill>
            <a:srgbClr val="E0666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62" name="Google Shape;2862;p221"/>
          <p:cNvCxnSpPr/>
          <p:nvPr/>
        </p:nvCxnSpPr>
        <p:spPr>
          <a:xfrm>
            <a:off x="2155725" y="3219475"/>
            <a:ext cx="5957700" cy="0"/>
          </a:xfrm>
          <a:prstGeom prst="straightConnector1">
            <a:avLst/>
          </a:prstGeom>
          <a:noFill/>
          <a:ln cap="flat" cmpd="sng" w="38100">
            <a:solidFill>
              <a:srgbClr val="E69138"/>
            </a:solidFill>
            <a:prstDash val="dashDot"/>
            <a:round/>
            <a:headEnd len="med" w="med" type="none"/>
            <a:tailEnd len="med" w="med" type="none"/>
          </a:ln>
        </p:spPr>
      </p:cxnSp>
      <p:sp>
        <p:nvSpPr>
          <p:cNvPr id="2863" name="Google Shape;2863;p22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64" name="Google Shape;2864;p221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Default is to choose 0.5 as cut-off.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865" name="Google Shape;2865;p22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866" name="Google Shape;2866;p22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67" name="Google Shape;2867;p221"/>
          <p:cNvCxnSpPr/>
          <p:nvPr/>
        </p:nvCxnSpPr>
        <p:spPr>
          <a:xfrm>
            <a:off x="2155725" y="2032925"/>
            <a:ext cx="0" cy="23979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68" name="Google Shape;2868;p221"/>
          <p:cNvCxnSpPr/>
          <p:nvPr/>
        </p:nvCxnSpPr>
        <p:spPr>
          <a:xfrm rot="10800000">
            <a:off x="2155725" y="4430825"/>
            <a:ext cx="5838600" cy="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69" name="Google Shape;2869;p221"/>
          <p:cNvCxnSpPr/>
          <p:nvPr/>
        </p:nvCxnSpPr>
        <p:spPr>
          <a:xfrm rot="10800000">
            <a:off x="1931625" y="2190575"/>
            <a:ext cx="224100" cy="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70" name="Google Shape;2870;p221"/>
          <p:cNvCxnSpPr/>
          <p:nvPr/>
        </p:nvCxnSpPr>
        <p:spPr>
          <a:xfrm rot="10800000">
            <a:off x="1931625" y="4234850"/>
            <a:ext cx="224100" cy="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71" name="Google Shape;2871;p221"/>
          <p:cNvSpPr txBox="1"/>
          <p:nvPr/>
        </p:nvSpPr>
        <p:spPr>
          <a:xfrm>
            <a:off x="1608200" y="4005988"/>
            <a:ext cx="320400" cy="3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0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72" name="Google Shape;2872;p221"/>
          <p:cNvSpPr txBox="1"/>
          <p:nvPr/>
        </p:nvSpPr>
        <p:spPr>
          <a:xfrm>
            <a:off x="1608200" y="1975988"/>
            <a:ext cx="320400" cy="3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873" name="Google Shape;2873;p221"/>
          <p:cNvCxnSpPr/>
          <p:nvPr/>
        </p:nvCxnSpPr>
        <p:spPr>
          <a:xfrm flipH="1" rot="10800000">
            <a:off x="2180625" y="2190600"/>
            <a:ext cx="5020200" cy="20661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rgbClr val="741B47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2874" name="Google Shape;2874;p221"/>
          <p:cNvSpPr/>
          <p:nvPr/>
        </p:nvSpPr>
        <p:spPr>
          <a:xfrm>
            <a:off x="3889925" y="4352075"/>
            <a:ext cx="157500" cy="157500"/>
          </a:xfrm>
          <a:prstGeom prst="ellipse">
            <a:avLst/>
          </a:prstGeom>
          <a:solidFill>
            <a:srgbClr val="E0666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5" name="Google Shape;2875;p221"/>
          <p:cNvSpPr/>
          <p:nvPr/>
        </p:nvSpPr>
        <p:spPr>
          <a:xfrm>
            <a:off x="3503025" y="4352075"/>
            <a:ext cx="157500" cy="157500"/>
          </a:xfrm>
          <a:prstGeom prst="ellipse">
            <a:avLst/>
          </a:prstGeom>
          <a:solidFill>
            <a:srgbClr val="E0666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6" name="Google Shape;2876;p221"/>
          <p:cNvSpPr/>
          <p:nvPr/>
        </p:nvSpPr>
        <p:spPr>
          <a:xfrm>
            <a:off x="3038275" y="4352075"/>
            <a:ext cx="157500" cy="157500"/>
          </a:xfrm>
          <a:prstGeom prst="ellipse">
            <a:avLst/>
          </a:prstGeom>
          <a:solidFill>
            <a:srgbClr val="E0666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7" name="Google Shape;2877;p221"/>
          <p:cNvSpPr/>
          <p:nvPr/>
        </p:nvSpPr>
        <p:spPr>
          <a:xfrm>
            <a:off x="5237175" y="4352075"/>
            <a:ext cx="157500" cy="157500"/>
          </a:xfrm>
          <a:prstGeom prst="ellipse">
            <a:avLst/>
          </a:prstGeom>
          <a:solidFill>
            <a:srgbClr val="3D85C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8" name="Google Shape;2878;p221"/>
          <p:cNvSpPr/>
          <p:nvPr/>
        </p:nvSpPr>
        <p:spPr>
          <a:xfrm>
            <a:off x="4366275" y="4352075"/>
            <a:ext cx="157500" cy="157500"/>
          </a:xfrm>
          <a:prstGeom prst="ellipse">
            <a:avLst/>
          </a:prstGeom>
          <a:solidFill>
            <a:srgbClr val="3D85C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9" name="Google Shape;2879;p221"/>
          <p:cNvSpPr/>
          <p:nvPr/>
        </p:nvSpPr>
        <p:spPr>
          <a:xfrm>
            <a:off x="6186500" y="4352075"/>
            <a:ext cx="157500" cy="157500"/>
          </a:xfrm>
          <a:prstGeom prst="ellipse">
            <a:avLst/>
          </a:prstGeom>
          <a:solidFill>
            <a:srgbClr val="3D85C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0" name="Google Shape;2880;p221"/>
          <p:cNvSpPr/>
          <p:nvPr/>
        </p:nvSpPr>
        <p:spPr>
          <a:xfrm>
            <a:off x="6869950" y="4352075"/>
            <a:ext cx="157500" cy="157500"/>
          </a:xfrm>
          <a:prstGeom prst="ellipse">
            <a:avLst/>
          </a:prstGeom>
          <a:solidFill>
            <a:srgbClr val="3D85C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1" name="Google Shape;2881;p221"/>
          <p:cNvSpPr/>
          <p:nvPr/>
        </p:nvSpPr>
        <p:spPr>
          <a:xfrm>
            <a:off x="4801725" y="4352075"/>
            <a:ext cx="157500" cy="157500"/>
          </a:xfrm>
          <a:prstGeom prst="ellipse">
            <a:avLst/>
          </a:prstGeom>
          <a:solidFill>
            <a:srgbClr val="E0666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2" name="Google Shape;2882;p221"/>
          <p:cNvSpPr/>
          <p:nvPr/>
        </p:nvSpPr>
        <p:spPr>
          <a:xfrm>
            <a:off x="3038275" y="4047275"/>
            <a:ext cx="157500" cy="157500"/>
          </a:xfrm>
          <a:prstGeom prst="ellipse">
            <a:avLst/>
          </a:prstGeom>
          <a:solidFill>
            <a:srgbClr val="DE2222">
              <a:alpha val="52249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3" name="Google Shape;2883;p221"/>
          <p:cNvSpPr/>
          <p:nvPr/>
        </p:nvSpPr>
        <p:spPr>
          <a:xfrm>
            <a:off x="3503025" y="3894875"/>
            <a:ext cx="157500" cy="157500"/>
          </a:xfrm>
          <a:prstGeom prst="ellipse">
            <a:avLst/>
          </a:prstGeom>
          <a:solidFill>
            <a:srgbClr val="DE2222">
              <a:alpha val="52249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4" name="Google Shape;2884;p221"/>
          <p:cNvSpPr/>
          <p:nvPr/>
        </p:nvSpPr>
        <p:spPr>
          <a:xfrm>
            <a:off x="3884025" y="3666275"/>
            <a:ext cx="157500" cy="157500"/>
          </a:xfrm>
          <a:prstGeom prst="ellipse">
            <a:avLst/>
          </a:prstGeom>
          <a:solidFill>
            <a:srgbClr val="DE2222">
              <a:alpha val="52249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5" name="Google Shape;2885;p221"/>
          <p:cNvSpPr/>
          <p:nvPr/>
        </p:nvSpPr>
        <p:spPr>
          <a:xfrm>
            <a:off x="4722225" y="3056675"/>
            <a:ext cx="157500" cy="157500"/>
          </a:xfrm>
          <a:prstGeom prst="ellipse">
            <a:avLst/>
          </a:prstGeom>
          <a:solidFill>
            <a:srgbClr val="DE2222">
              <a:alpha val="52249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6" name="Google Shape;2886;p221"/>
          <p:cNvSpPr/>
          <p:nvPr/>
        </p:nvSpPr>
        <p:spPr>
          <a:xfrm>
            <a:off x="4366275" y="3361475"/>
            <a:ext cx="157500" cy="157500"/>
          </a:xfrm>
          <a:prstGeom prst="ellipse">
            <a:avLst/>
          </a:prstGeom>
          <a:solidFill>
            <a:srgbClr val="3D85C6">
              <a:alpha val="49440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7" name="Google Shape;2887;p221"/>
          <p:cNvSpPr/>
          <p:nvPr/>
        </p:nvSpPr>
        <p:spPr>
          <a:xfrm>
            <a:off x="5204475" y="2675675"/>
            <a:ext cx="157500" cy="157500"/>
          </a:xfrm>
          <a:prstGeom prst="ellipse">
            <a:avLst/>
          </a:prstGeom>
          <a:solidFill>
            <a:srgbClr val="3D85C6">
              <a:alpha val="49440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8" name="Google Shape;2888;p221"/>
          <p:cNvSpPr/>
          <p:nvPr/>
        </p:nvSpPr>
        <p:spPr>
          <a:xfrm>
            <a:off x="6195075" y="2218475"/>
            <a:ext cx="157500" cy="157500"/>
          </a:xfrm>
          <a:prstGeom prst="ellipse">
            <a:avLst/>
          </a:prstGeom>
          <a:solidFill>
            <a:srgbClr val="3D85C6">
              <a:alpha val="49440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9" name="Google Shape;2889;p221"/>
          <p:cNvSpPr/>
          <p:nvPr/>
        </p:nvSpPr>
        <p:spPr>
          <a:xfrm>
            <a:off x="6869950" y="2111825"/>
            <a:ext cx="157500" cy="157500"/>
          </a:xfrm>
          <a:prstGeom prst="ellipse">
            <a:avLst/>
          </a:prstGeom>
          <a:solidFill>
            <a:srgbClr val="3D85C6">
              <a:alpha val="49440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0" name="Google Shape;2890;p221"/>
          <p:cNvSpPr txBox="1"/>
          <p:nvPr/>
        </p:nvSpPr>
        <p:spPr>
          <a:xfrm>
            <a:off x="89625" y="2771400"/>
            <a:ext cx="1684500" cy="7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Infection Test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0- Negative 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1 - Positive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91" name="Google Shape;2891;p221"/>
          <p:cNvSpPr txBox="1"/>
          <p:nvPr/>
        </p:nvSpPr>
        <p:spPr>
          <a:xfrm>
            <a:off x="4158525" y="4722875"/>
            <a:ext cx="14439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RNA Level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892" name="Google Shape;2892;p221"/>
          <p:cNvCxnSpPr/>
          <p:nvPr/>
        </p:nvCxnSpPr>
        <p:spPr>
          <a:xfrm rot="10800000">
            <a:off x="1931625" y="3244250"/>
            <a:ext cx="224100" cy="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93" name="Google Shape;2893;p221"/>
          <p:cNvSpPr txBox="1"/>
          <p:nvPr/>
        </p:nvSpPr>
        <p:spPr>
          <a:xfrm>
            <a:off x="8060725" y="2990988"/>
            <a:ext cx="572400" cy="3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0.5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94" name="Google Shape;2894;p221"/>
          <p:cNvSpPr txBox="1"/>
          <p:nvPr/>
        </p:nvSpPr>
        <p:spPr>
          <a:xfrm>
            <a:off x="7311300" y="1106625"/>
            <a:ext cx="1684500" cy="859500"/>
          </a:xfrm>
          <a:prstGeom prst="rect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Actual Status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 Negative 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       Positive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95" name="Google Shape;2895;p221"/>
          <p:cNvSpPr/>
          <p:nvPr/>
        </p:nvSpPr>
        <p:spPr>
          <a:xfrm>
            <a:off x="7542050" y="1695825"/>
            <a:ext cx="157500" cy="157500"/>
          </a:xfrm>
          <a:prstGeom prst="ellipse">
            <a:avLst/>
          </a:prstGeom>
          <a:solidFill>
            <a:srgbClr val="3D85C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6" name="Google Shape;2896;p221"/>
          <p:cNvSpPr/>
          <p:nvPr/>
        </p:nvSpPr>
        <p:spPr>
          <a:xfrm>
            <a:off x="7542050" y="1450950"/>
            <a:ext cx="157500" cy="157500"/>
          </a:xfrm>
          <a:prstGeom prst="ellipse">
            <a:avLst/>
          </a:prstGeom>
          <a:solidFill>
            <a:srgbClr val="E0666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2" name="Google Shape;222;p33"/>
          <p:cNvSpPr txBox="1"/>
          <p:nvPr>
            <p:ph idx="1" type="body"/>
          </p:nvPr>
        </p:nvSpPr>
        <p:spPr>
          <a:xfrm>
            <a:off x="311700" y="9238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1883: Logistic function was independently developed in chemistry as a model of autocatalysis by Wilhelm Ostwald.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23" name="Google Shape;223;p3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24" name="Google Shape;224;p3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64722" y="2686922"/>
            <a:ext cx="3978050" cy="191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60275" y="2486025"/>
            <a:ext cx="1797400" cy="2397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01" name="Google Shape;2901;p222"/>
          <p:cNvCxnSpPr/>
          <p:nvPr/>
        </p:nvCxnSpPr>
        <p:spPr>
          <a:xfrm>
            <a:off x="2155725" y="3219475"/>
            <a:ext cx="5957700" cy="0"/>
          </a:xfrm>
          <a:prstGeom prst="straightConnector1">
            <a:avLst/>
          </a:prstGeom>
          <a:noFill/>
          <a:ln cap="flat" cmpd="sng" w="38100">
            <a:solidFill>
              <a:srgbClr val="E69138"/>
            </a:solidFill>
            <a:prstDash val="dashDot"/>
            <a:round/>
            <a:headEnd len="med" w="med" type="none"/>
            <a:tailEnd len="med" w="med" type="none"/>
          </a:ln>
        </p:spPr>
      </p:cxnSp>
      <p:sp>
        <p:nvSpPr>
          <p:cNvPr id="2902" name="Google Shape;2902;p22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03" name="Google Shape;2903;p222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How many TP vs FP?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904" name="Google Shape;2904;p22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905" name="Google Shape;2905;p22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06" name="Google Shape;2906;p222"/>
          <p:cNvCxnSpPr/>
          <p:nvPr/>
        </p:nvCxnSpPr>
        <p:spPr>
          <a:xfrm>
            <a:off x="2155725" y="2032925"/>
            <a:ext cx="0" cy="23979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07" name="Google Shape;2907;p222"/>
          <p:cNvCxnSpPr/>
          <p:nvPr/>
        </p:nvCxnSpPr>
        <p:spPr>
          <a:xfrm rot="10800000">
            <a:off x="2155725" y="4430825"/>
            <a:ext cx="5838600" cy="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08" name="Google Shape;2908;p222"/>
          <p:cNvCxnSpPr/>
          <p:nvPr/>
        </p:nvCxnSpPr>
        <p:spPr>
          <a:xfrm rot="10800000">
            <a:off x="1931625" y="2190575"/>
            <a:ext cx="224100" cy="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09" name="Google Shape;2909;p222"/>
          <p:cNvCxnSpPr/>
          <p:nvPr/>
        </p:nvCxnSpPr>
        <p:spPr>
          <a:xfrm rot="10800000">
            <a:off x="1931625" y="4234850"/>
            <a:ext cx="224100" cy="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10" name="Google Shape;2910;p222"/>
          <p:cNvSpPr txBox="1"/>
          <p:nvPr/>
        </p:nvSpPr>
        <p:spPr>
          <a:xfrm>
            <a:off x="1608200" y="4005988"/>
            <a:ext cx="320400" cy="3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0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11" name="Google Shape;2911;p222"/>
          <p:cNvSpPr txBox="1"/>
          <p:nvPr/>
        </p:nvSpPr>
        <p:spPr>
          <a:xfrm>
            <a:off x="1608200" y="1975988"/>
            <a:ext cx="320400" cy="3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912" name="Google Shape;2912;p222"/>
          <p:cNvCxnSpPr/>
          <p:nvPr/>
        </p:nvCxnSpPr>
        <p:spPr>
          <a:xfrm flipH="1" rot="10800000">
            <a:off x="2180625" y="2190600"/>
            <a:ext cx="5020200" cy="20661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rgbClr val="741B47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2913" name="Google Shape;2913;p222"/>
          <p:cNvSpPr/>
          <p:nvPr/>
        </p:nvSpPr>
        <p:spPr>
          <a:xfrm>
            <a:off x="3889925" y="4352075"/>
            <a:ext cx="157500" cy="157500"/>
          </a:xfrm>
          <a:prstGeom prst="ellipse">
            <a:avLst/>
          </a:prstGeom>
          <a:solidFill>
            <a:srgbClr val="E0666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4" name="Google Shape;2914;p222"/>
          <p:cNvSpPr/>
          <p:nvPr/>
        </p:nvSpPr>
        <p:spPr>
          <a:xfrm>
            <a:off x="3503025" y="4352075"/>
            <a:ext cx="157500" cy="157500"/>
          </a:xfrm>
          <a:prstGeom prst="ellipse">
            <a:avLst/>
          </a:prstGeom>
          <a:solidFill>
            <a:srgbClr val="E0666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5" name="Google Shape;2915;p222"/>
          <p:cNvSpPr/>
          <p:nvPr/>
        </p:nvSpPr>
        <p:spPr>
          <a:xfrm>
            <a:off x="3038275" y="4352075"/>
            <a:ext cx="157500" cy="157500"/>
          </a:xfrm>
          <a:prstGeom prst="ellipse">
            <a:avLst/>
          </a:prstGeom>
          <a:solidFill>
            <a:srgbClr val="E0666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6" name="Google Shape;2916;p222"/>
          <p:cNvSpPr/>
          <p:nvPr/>
        </p:nvSpPr>
        <p:spPr>
          <a:xfrm>
            <a:off x="5237175" y="4352075"/>
            <a:ext cx="157500" cy="157500"/>
          </a:xfrm>
          <a:prstGeom prst="ellipse">
            <a:avLst/>
          </a:prstGeom>
          <a:solidFill>
            <a:srgbClr val="3D85C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7" name="Google Shape;2917;p222"/>
          <p:cNvSpPr/>
          <p:nvPr/>
        </p:nvSpPr>
        <p:spPr>
          <a:xfrm>
            <a:off x="4366275" y="4352075"/>
            <a:ext cx="157500" cy="157500"/>
          </a:xfrm>
          <a:prstGeom prst="ellipse">
            <a:avLst/>
          </a:prstGeom>
          <a:solidFill>
            <a:srgbClr val="3D85C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8" name="Google Shape;2918;p222"/>
          <p:cNvSpPr/>
          <p:nvPr/>
        </p:nvSpPr>
        <p:spPr>
          <a:xfrm>
            <a:off x="6186500" y="4352075"/>
            <a:ext cx="157500" cy="157500"/>
          </a:xfrm>
          <a:prstGeom prst="ellipse">
            <a:avLst/>
          </a:prstGeom>
          <a:solidFill>
            <a:srgbClr val="3D85C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9" name="Google Shape;2919;p222"/>
          <p:cNvSpPr/>
          <p:nvPr/>
        </p:nvSpPr>
        <p:spPr>
          <a:xfrm>
            <a:off x="6869950" y="4352075"/>
            <a:ext cx="157500" cy="157500"/>
          </a:xfrm>
          <a:prstGeom prst="ellipse">
            <a:avLst/>
          </a:prstGeom>
          <a:solidFill>
            <a:srgbClr val="3D85C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0" name="Google Shape;2920;p222"/>
          <p:cNvSpPr/>
          <p:nvPr/>
        </p:nvSpPr>
        <p:spPr>
          <a:xfrm>
            <a:off x="4801725" y="4352075"/>
            <a:ext cx="157500" cy="157500"/>
          </a:xfrm>
          <a:prstGeom prst="ellipse">
            <a:avLst/>
          </a:prstGeom>
          <a:solidFill>
            <a:srgbClr val="E0666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1" name="Google Shape;2921;p222"/>
          <p:cNvSpPr/>
          <p:nvPr/>
        </p:nvSpPr>
        <p:spPr>
          <a:xfrm>
            <a:off x="3038275" y="4047275"/>
            <a:ext cx="157500" cy="157500"/>
          </a:xfrm>
          <a:prstGeom prst="ellipse">
            <a:avLst/>
          </a:prstGeom>
          <a:solidFill>
            <a:srgbClr val="DE2222">
              <a:alpha val="52249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2" name="Google Shape;2922;p222"/>
          <p:cNvSpPr/>
          <p:nvPr/>
        </p:nvSpPr>
        <p:spPr>
          <a:xfrm>
            <a:off x="3503025" y="3894875"/>
            <a:ext cx="157500" cy="157500"/>
          </a:xfrm>
          <a:prstGeom prst="ellipse">
            <a:avLst/>
          </a:prstGeom>
          <a:solidFill>
            <a:srgbClr val="DE2222">
              <a:alpha val="52249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3" name="Google Shape;2923;p222"/>
          <p:cNvSpPr/>
          <p:nvPr/>
        </p:nvSpPr>
        <p:spPr>
          <a:xfrm>
            <a:off x="3884025" y="3666275"/>
            <a:ext cx="157500" cy="157500"/>
          </a:xfrm>
          <a:prstGeom prst="ellipse">
            <a:avLst/>
          </a:prstGeom>
          <a:solidFill>
            <a:srgbClr val="DE2222">
              <a:alpha val="52249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4" name="Google Shape;2924;p222"/>
          <p:cNvSpPr/>
          <p:nvPr/>
        </p:nvSpPr>
        <p:spPr>
          <a:xfrm>
            <a:off x="4722225" y="3056675"/>
            <a:ext cx="157500" cy="157500"/>
          </a:xfrm>
          <a:prstGeom prst="ellipse">
            <a:avLst/>
          </a:prstGeom>
          <a:solidFill>
            <a:srgbClr val="DE2222">
              <a:alpha val="52249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5" name="Google Shape;2925;p222"/>
          <p:cNvSpPr/>
          <p:nvPr/>
        </p:nvSpPr>
        <p:spPr>
          <a:xfrm>
            <a:off x="4366275" y="3361475"/>
            <a:ext cx="157500" cy="157500"/>
          </a:xfrm>
          <a:prstGeom prst="ellipse">
            <a:avLst/>
          </a:prstGeom>
          <a:solidFill>
            <a:srgbClr val="3D85C6">
              <a:alpha val="49440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6" name="Google Shape;2926;p222"/>
          <p:cNvSpPr/>
          <p:nvPr/>
        </p:nvSpPr>
        <p:spPr>
          <a:xfrm>
            <a:off x="5204475" y="2675675"/>
            <a:ext cx="157500" cy="157500"/>
          </a:xfrm>
          <a:prstGeom prst="ellipse">
            <a:avLst/>
          </a:prstGeom>
          <a:solidFill>
            <a:srgbClr val="3D85C6">
              <a:alpha val="49440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7" name="Google Shape;2927;p222"/>
          <p:cNvSpPr/>
          <p:nvPr/>
        </p:nvSpPr>
        <p:spPr>
          <a:xfrm>
            <a:off x="6195075" y="2218475"/>
            <a:ext cx="157500" cy="157500"/>
          </a:xfrm>
          <a:prstGeom prst="ellipse">
            <a:avLst/>
          </a:prstGeom>
          <a:solidFill>
            <a:srgbClr val="3D85C6">
              <a:alpha val="49440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8" name="Google Shape;2928;p222"/>
          <p:cNvSpPr/>
          <p:nvPr/>
        </p:nvSpPr>
        <p:spPr>
          <a:xfrm>
            <a:off x="6869950" y="2111825"/>
            <a:ext cx="157500" cy="157500"/>
          </a:xfrm>
          <a:prstGeom prst="ellipse">
            <a:avLst/>
          </a:prstGeom>
          <a:solidFill>
            <a:srgbClr val="3D85C6">
              <a:alpha val="49440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9" name="Google Shape;2929;p222"/>
          <p:cNvSpPr txBox="1"/>
          <p:nvPr/>
        </p:nvSpPr>
        <p:spPr>
          <a:xfrm>
            <a:off x="89625" y="2771400"/>
            <a:ext cx="1684500" cy="7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Infection Test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0- Negative 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1 - Positive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30" name="Google Shape;2930;p222"/>
          <p:cNvSpPr txBox="1"/>
          <p:nvPr/>
        </p:nvSpPr>
        <p:spPr>
          <a:xfrm>
            <a:off x="4158525" y="4722875"/>
            <a:ext cx="14439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RNA Level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931" name="Google Shape;2931;p222"/>
          <p:cNvCxnSpPr/>
          <p:nvPr/>
        </p:nvCxnSpPr>
        <p:spPr>
          <a:xfrm rot="10800000">
            <a:off x="1931625" y="3244250"/>
            <a:ext cx="224100" cy="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32" name="Google Shape;2932;p222"/>
          <p:cNvSpPr txBox="1"/>
          <p:nvPr/>
        </p:nvSpPr>
        <p:spPr>
          <a:xfrm>
            <a:off x="8060725" y="2990988"/>
            <a:ext cx="572400" cy="3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0.5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33" name="Google Shape;2933;p222"/>
          <p:cNvSpPr txBox="1"/>
          <p:nvPr/>
        </p:nvSpPr>
        <p:spPr>
          <a:xfrm>
            <a:off x="7311300" y="1106625"/>
            <a:ext cx="1684500" cy="859500"/>
          </a:xfrm>
          <a:prstGeom prst="rect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Actual Status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 Negative 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       Positive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34" name="Google Shape;2934;p222"/>
          <p:cNvSpPr/>
          <p:nvPr/>
        </p:nvSpPr>
        <p:spPr>
          <a:xfrm>
            <a:off x="7542050" y="1695825"/>
            <a:ext cx="157500" cy="157500"/>
          </a:xfrm>
          <a:prstGeom prst="ellipse">
            <a:avLst/>
          </a:prstGeom>
          <a:solidFill>
            <a:srgbClr val="3D85C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5" name="Google Shape;2935;p222"/>
          <p:cNvSpPr/>
          <p:nvPr/>
        </p:nvSpPr>
        <p:spPr>
          <a:xfrm>
            <a:off x="7542050" y="1450950"/>
            <a:ext cx="157500" cy="157500"/>
          </a:xfrm>
          <a:prstGeom prst="ellipse">
            <a:avLst/>
          </a:prstGeom>
          <a:solidFill>
            <a:srgbClr val="E0666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40" name="Google Shape;2940;p223"/>
          <p:cNvCxnSpPr/>
          <p:nvPr/>
        </p:nvCxnSpPr>
        <p:spPr>
          <a:xfrm>
            <a:off x="2155725" y="3219475"/>
            <a:ext cx="5957700" cy="0"/>
          </a:xfrm>
          <a:prstGeom prst="straightConnector1">
            <a:avLst/>
          </a:prstGeom>
          <a:noFill/>
          <a:ln cap="flat" cmpd="sng" w="38100">
            <a:solidFill>
              <a:srgbClr val="E69138"/>
            </a:solidFill>
            <a:prstDash val="dashDot"/>
            <a:round/>
            <a:headEnd len="med" w="med" type="none"/>
            <a:tailEnd len="med" w="med" type="none"/>
          </a:ln>
        </p:spPr>
      </p:cxnSp>
      <p:sp>
        <p:nvSpPr>
          <p:cNvPr id="2941" name="Google Shape;2941;p22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42" name="Google Shape;2942;p223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TP: 3    FP: 1    FN:1    TN:3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943" name="Google Shape;2943;p22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944" name="Google Shape;2944;p22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45" name="Google Shape;2945;p223"/>
          <p:cNvCxnSpPr/>
          <p:nvPr/>
        </p:nvCxnSpPr>
        <p:spPr>
          <a:xfrm>
            <a:off x="2155725" y="2032925"/>
            <a:ext cx="0" cy="23979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46" name="Google Shape;2946;p223"/>
          <p:cNvCxnSpPr/>
          <p:nvPr/>
        </p:nvCxnSpPr>
        <p:spPr>
          <a:xfrm rot="10800000">
            <a:off x="2155725" y="4430825"/>
            <a:ext cx="5838600" cy="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47" name="Google Shape;2947;p223"/>
          <p:cNvCxnSpPr/>
          <p:nvPr/>
        </p:nvCxnSpPr>
        <p:spPr>
          <a:xfrm rot="10800000">
            <a:off x="1931625" y="2190575"/>
            <a:ext cx="224100" cy="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48" name="Google Shape;2948;p223"/>
          <p:cNvCxnSpPr/>
          <p:nvPr/>
        </p:nvCxnSpPr>
        <p:spPr>
          <a:xfrm rot="10800000">
            <a:off x="1931625" y="4234850"/>
            <a:ext cx="224100" cy="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49" name="Google Shape;2949;p223"/>
          <p:cNvSpPr txBox="1"/>
          <p:nvPr/>
        </p:nvSpPr>
        <p:spPr>
          <a:xfrm>
            <a:off x="1608200" y="4005988"/>
            <a:ext cx="320400" cy="3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0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50" name="Google Shape;2950;p223"/>
          <p:cNvSpPr txBox="1"/>
          <p:nvPr/>
        </p:nvSpPr>
        <p:spPr>
          <a:xfrm>
            <a:off x="1608200" y="1975988"/>
            <a:ext cx="320400" cy="3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951" name="Google Shape;2951;p223"/>
          <p:cNvCxnSpPr/>
          <p:nvPr/>
        </p:nvCxnSpPr>
        <p:spPr>
          <a:xfrm flipH="1" rot="10800000">
            <a:off x="2180625" y="2190600"/>
            <a:ext cx="5020200" cy="20661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rgbClr val="741B47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2952" name="Google Shape;2952;p223"/>
          <p:cNvSpPr/>
          <p:nvPr/>
        </p:nvSpPr>
        <p:spPr>
          <a:xfrm>
            <a:off x="3889925" y="4352075"/>
            <a:ext cx="157500" cy="157500"/>
          </a:xfrm>
          <a:prstGeom prst="ellipse">
            <a:avLst/>
          </a:prstGeom>
          <a:solidFill>
            <a:srgbClr val="E0666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3" name="Google Shape;2953;p223"/>
          <p:cNvSpPr/>
          <p:nvPr/>
        </p:nvSpPr>
        <p:spPr>
          <a:xfrm>
            <a:off x="3503025" y="4352075"/>
            <a:ext cx="157500" cy="157500"/>
          </a:xfrm>
          <a:prstGeom prst="ellipse">
            <a:avLst/>
          </a:prstGeom>
          <a:solidFill>
            <a:srgbClr val="E0666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4" name="Google Shape;2954;p223"/>
          <p:cNvSpPr/>
          <p:nvPr/>
        </p:nvSpPr>
        <p:spPr>
          <a:xfrm>
            <a:off x="3038275" y="4352075"/>
            <a:ext cx="157500" cy="157500"/>
          </a:xfrm>
          <a:prstGeom prst="ellipse">
            <a:avLst/>
          </a:prstGeom>
          <a:solidFill>
            <a:srgbClr val="E0666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5" name="Google Shape;2955;p223"/>
          <p:cNvSpPr/>
          <p:nvPr/>
        </p:nvSpPr>
        <p:spPr>
          <a:xfrm>
            <a:off x="5237175" y="4352075"/>
            <a:ext cx="157500" cy="157500"/>
          </a:xfrm>
          <a:prstGeom prst="ellipse">
            <a:avLst/>
          </a:prstGeom>
          <a:solidFill>
            <a:srgbClr val="3D85C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6" name="Google Shape;2956;p223"/>
          <p:cNvSpPr/>
          <p:nvPr/>
        </p:nvSpPr>
        <p:spPr>
          <a:xfrm>
            <a:off x="4366275" y="4352075"/>
            <a:ext cx="157500" cy="157500"/>
          </a:xfrm>
          <a:prstGeom prst="ellipse">
            <a:avLst/>
          </a:prstGeom>
          <a:solidFill>
            <a:srgbClr val="3D85C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7" name="Google Shape;2957;p223"/>
          <p:cNvSpPr/>
          <p:nvPr/>
        </p:nvSpPr>
        <p:spPr>
          <a:xfrm>
            <a:off x="6186500" y="4352075"/>
            <a:ext cx="157500" cy="157500"/>
          </a:xfrm>
          <a:prstGeom prst="ellipse">
            <a:avLst/>
          </a:prstGeom>
          <a:solidFill>
            <a:srgbClr val="3D85C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8" name="Google Shape;2958;p223"/>
          <p:cNvSpPr/>
          <p:nvPr/>
        </p:nvSpPr>
        <p:spPr>
          <a:xfrm>
            <a:off x="6869950" y="4352075"/>
            <a:ext cx="157500" cy="157500"/>
          </a:xfrm>
          <a:prstGeom prst="ellipse">
            <a:avLst/>
          </a:prstGeom>
          <a:solidFill>
            <a:srgbClr val="3D85C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9" name="Google Shape;2959;p223"/>
          <p:cNvSpPr/>
          <p:nvPr/>
        </p:nvSpPr>
        <p:spPr>
          <a:xfrm>
            <a:off x="4801725" y="4352075"/>
            <a:ext cx="157500" cy="157500"/>
          </a:xfrm>
          <a:prstGeom prst="ellipse">
            <a:avLst/>
          </a:prstGeom>
          <a:solidFill>
            <a:srgbClr val="E0666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0" name="Google Shape;2960;p223"/>
          <p:cNvSpPr/>
          <p:nvPr/>
        </p:nvSpPr>
        <p:spPr>
          <a:xfrm>
            <a:off x="3038275" y="4047275"/>
            <a:ext cx="157500" cy="157500"/>
          </a:xfrm>
          <a:prstGeom prst="ellipse">
            <a:avLst/>
          </a:prstGeom>
          <a:solidFill>
            <a:srgbClr val="DE2222">
              <a:alpha val="52249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1" name="Google Shape;2961;p223"/>
          <p:cNvSpPr/>
          <p:nvPr/>
        </p:nvSpPr>
        <p:spPr>
          <a:xfrm>
            <a:off x="3503025" y="3894875"/>
            <a:ext cx="157500" cy="157500"/>
          </a:xfrm>
          <a:prstGeom prst="ellipse">
            <a:avLst/>
          </a:prstGeom>
          <a:solidFill>
            <a:srgbClr val="DE2222">
              <a:alpha val="52249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2" name="Google Shape;2962;p223"/>
          <p:cNvSpPr/>
          <p:nvPr/>
        </p:nvSpPr>
        <p:spPr>
          <a:xfrm>
            <a:off x="3884025" y="3666275"/>
            <a:ext cx="157500" cy="157500"/>
          </a:xfrm>
          <a:prstGeom prst="ellipse">
            <a:avLst/>
          </a:prstGeom>
          <a:solidFill>
            <a:srgbClr val="DE2222">
              <a:alpha val="52249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3" name="Google Shape;2963;p223"/>
          <p:cNvSpPr/>
          <p:nvPr/>
        </p:nvSpPr>
        <p:spPr>
          <a:xfrm>
            <a:off x="4722225" y="3056675"/>
            <a:ext cx="157500" cy="157500"/>
          </a:xfrm>
          <a:prstGeom prst="ellipse">
            <a:avLst/>
          </a:prstGeom>
          <a:solidFill>
            <a:srgbClr val="DE2222">
              <a:alpha val="52249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4" name="Google Shape;2964;p223"/>
          <p:cNvSpPr/>
          <p:nvPr/>
        </p:nvSpPr>
        <p:spPr>
          <a:xfrm>
            <a:off x="4366275" y="3361475"/>
            <a:ext cx="157500" cy="157500"/>
          </a:xfrm>
          <a:prstGeom prst="ellipse">
            <a:avLst/>
          </a:prstGeom>
          <a:solidFill>
            <a:srgbClr val="3D85C6">
              <a:alpha val="49440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5" name="Google Shape;2965;p223"/>
          <p:cNvSpPr/>
          <p:nvPr/>
        </p:nvSpPr>
        <p:spPr>
          <a:xfrm>
            <a:off x="5204475" y="2675675"/>
            <a:ext cx="157500" cy="157500"/>
          </a:xfrm>
          <a:prstGeom prst="ellipse">
            <a:avLst/>
          </a:prstGeom>
          <a:solidFill>
            <a:srgbClr val="3D85C6">
              <a:alpha val="49440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6" name="Google Shape;2966;p223"/>
          <p:cNvSpPr/>
          <p:nvPr/>
        </p:nvSpPr>
        <p:spPr>
          <a:xfrm>
            <a:off x="6195075" y="2218475"/>
            <a:ext cx="157500" cy="157500"/>
          </a:xfrm>
          <a:prstGeom prst="ellipse">
            <a:avLst/>
          </a:prstGeom>
          <a:solidFill>
            <a:srgbClr val="3D85C6">
              <a:alpha val="49440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7" name="Google Shape;2967;p223"/>
          <p:cNvSpPr/>
          <p:nvPr/>
        </p:nvSpPr>
        <p:spPr>
          <a:xfrm>
            <a:off x="6869950" y="2111825"/>
            <a:ext cx="157500" cy="157500"/>
          </a:xfrm>
          <a:prstGeom prst="ellipse">
            <a:avLst/>
          </a:prstGeom>
          <a:solidFill>
            <a:srgbClr val="3D85C6">
              <a:alpha val="49440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8" name="Google Shape;2968;p223"/>
          <p:cNvSpPr txBox="1"/>
          <p:nvPr/>
        </p:nvSpPr>
        <p:spPr>
          <a:xfrm>
            <a:off x="89625" y="2771400"/>
            <a:ext cx="1684500" cy="7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Infection Test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0- Negative 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1 - Positive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69" name="Google Shape;2969;p223"/>
          <p:cNvSpPr txBox="1"/>
          <p:nvPr/>
        </p:nvSpPr>
        <p:spPr>
          <a:xfrm>
            <a:off x="4158525" y="4722875"/>
            <a:ext cx="14439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RNA Level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970" name="Google Shape;2970;p223"/>
          <p:cNvCxnSpPr/>
          <p:nvPr/>
        </p:nvCxnSpPr>
        <p:spPr>
          <a:xfrm rot="10800000">
            <a:off x="1931625" y="3244250"/>
            <a:ext cx="224100" cy="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71" name="Google Shape;2971;p223"/>
          <p:cNvSpPr txBox="1"/>
          <p:nvPr/>
        </p:nvSpPr>
        <p:spPr>
          <a:xfrm>
            <a:off x="8060725" y="2990988"/>
            <a:ext cx="572400" cy="3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0.5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72" name="Google Shape;2972;p223"/>
          <p:cNvSpPr txBox="1"/>
          <p:nvPr/>
        </p:nvSpPr>
        <p:spPr>
          <a:xfrm>
            <a:off x="7311300" y="1106625"/>
            <a:ext cx="1684500" cy="859500"/>
          </a:xfrm>
          <a:prstGeom prst="rect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Actual Status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 Negative 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       Positive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73" name="Google Shape;2973;p223"/>
          <p:cNvSpPr/>
          <p:nvPr/>
        </p:nvSpPr>
        <p:spPr>
          <a:xfrm>
            <a:off x="7542050" y="1695825"/>
            <a:ext cx="157500" cy="157500"/>
          </a:xfrm>
          <a:prstGeom prst="ellipse">
            <a:avLst/>
          </a:prstGeom>
          <a:solidFill>
            <a:srgbClr val="3D85C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4" name="Google Shape;2974;p223"/>
          <p:cNvSpPr/>
          <p:nvPr/>
        </p:nvSpPr>
        <p:spPr>
          <a:xfrm>
            <a:off x="7542050" y="1450950"/>
            <a:ext cx="157500" cy="157500"/>
          </a:xfrm>
          <a:prstGeom prst="ellipse">
            <a:avLst/>
          </a:prstGeom>
          <a:solidFill>
            <a:srgbClr val="E0666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8" name="Shape 2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79" name="Google Shape;2979;p224"/>
          <p:cNvCxnSpPr/>
          <p:nvPr/>
        </p:nvCxnSpPr>
        <p:spPr>
          <a:xfrm>
            <a:off x="2155725" y="3219475"/>
            <a:ext cx="5957700" cy="0"/>
          </a:xfrm>
          <a:prstGeom prst="straightConnector1">
            <a:avLst/>
          </a:prstGeom>
          <a:noFill/>
          <a:ln cap="flat" cmpd="sng" w="38100">
            <a:solidFill>
              <a:srgbClr val="E69138"/>
            </a:solidFill>
            <a:prstDash val="dashDot"/>
            <a:round/>
            <a:headEnd len="med" w="med" type="none"/>
            <a:tailEnd len="med" w="med" type="none"/>
          </a:ln>
        </p:spPr>
      </p:cxnSp>
      <p:sp>
        <p:nvSpPr>
          <p:cNvPr id="2980" name="Google Shape;2980;p22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81" name="Google Shape;2981;p224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TP: 3    FP: 1    FN:1    TN:3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982" name="Google Shape;2982;p22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983" name="Google Shape;2983;p22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84" name="Google Shape;2984;p224"/>
          <p:cNvCxnSpPr/>
          <p:nvPr/>
        </p:nvCxnSpPr>
        <p:spPr>
          <a:xfrm>
            <a:off x="2155725" y="2032925"/>
            <a:ext cx="0" cy="23979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85" name="Google Shape;2985;p224"/>
          <p:cNvCxnSpPr/>
          <p:nvPr/>
        </p:nvCxnSpPr>
        <p:spPr>
          <a:xfrm rot="10800000">
            <a:off x="2155725" y="4430825"/>
            <a:ext cx="5838600" cy="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86" name="Google Shape;2986;p224"/>
          <p:cNvCxnSpPr/>
          <p:nvPr/>
        </p:nvCxnSpPr>
        <p:spPr>
          <a:xfrm rot="10800000">
            <a:off x="1931625" y="2190575"/>
            <a:ext cx="224100" cy="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87" name="Google Shape;2987;p224"/>
          <p:cNvCxnSpPr/>
          <p:nvPr/>
        </p:nvCxnSpPr>
        <p:spPr>
          <a:xfrm rot="10800000">
            <a:off x="1931625" y="4234850"/>
            <a:ext cx="224100" cy="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88" name="Google Shape;2988;p224"/>
          <p:cNvSpPr txBox="1"/>
          <p:nvPr/>
        </p:nvSpPr>
        <p:spPr>
          <a:xfrm>
            <a:off x="1608200" y="4005988"/>
            <a:ext cx="320400" cy="3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0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89" name="Google Shape;2989;p224"/>
          <p:cNvSpPr txBox="1"/>
          <p:nvPr/>
        </p:nvSpPr>
        <p:spPr>
          <a:xfrm>
            <a:off x="1608200" y="1975988"/>
            <a:ext cx="320400" cy="3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990" name="Google Shape;2990;p224"/>
          <p:cNvCxnSpPr/>
          <p:nvPr/>
        </p:nvCxnSpPr>
        <p:spPr>
          <a:xfrm flipH="1" rot="10800000">
            <a:off x="2180625" y="2190600"/>
            <a:ext cx="5020200" cy="20661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rgbClr val="741B47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2991" name="Google Shape;2991;p224"/>
          <p:cNvSpPr/>
          <p:nvPr/>
        </p:nvSpPr>
        <p:spPr>
          <a:xfrm>
            <a:off x="3889925" y="4352075"/>
            <a:ext cx="157500" cy="157500"/>
          </a:xfrm>
          <a:prstGeom prst="ellipse">
            <a:avLst/>
          </a:prstGeom>
          <a:solidFill>
            <a:srgbClr val="E0666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2" name="Google Shape;2992;p224"/>
          <p:cNvSpPr/>
          <p:nvPr/>
        </p:nvSpPr>
        <p:spPr>
          <a:xfrm>
            <a:off x="3503025" y="4352075"/>
            <a:ext cx="157500" cy="157500"/>
          </a:xfrm>
          <a:prstGeom prst="ellipse">
            <a:avLst/>
          </a:prstGeom>
          <a:solidFill>
            <a:srgbClr val="E0666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3" name="Google Shape;2993;p224"/>
          <p:cNvSpPr/>
          <p:nvPr/>
        </p:nvSpPr>
        <p:spPr>
          <a:xfrm>
            <a:off x="3038275" y="4352075"/>
            <a:ext cx="157500" cy="157500"/>
          </a:xfrm>
          <a:prstGeom prst="ellipse">
            <a:avLst/>
          </a:prstGeom>
          <a:solidFill>
            <a:srgbClr val="E0666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4" name="Google Shape;2994;p224"/>
          <p:cNvSpPr/>
          <p:nvPr/>
        </p:nvSpPr>
        <p:spPr>
          <a:xfrm>
            <a:off x="5237175" y="4352075"/>
            <a:ext cx="157500" cy="157500"/>
          </a:xfrm>
          <a:prstGeom prst="ellipse">
            <a:avLst/>
          </a:prstGeom>
          <a:solidFill>
            <a:srgbClr val="3D85C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5" name="Google Shape;2995;p224"/>
          <p:cNvSpPr/>
          <p:nvPr/>
        </p:nvSpPr>
        <p:spPr>
          <a:xfrm>
            <a:off x="4366275" y="4352075"/>
            <a:ext cx="157500" cy="157500"/>
          </a:xfrm>
          <a:prstGeom prst="ellipse">
            <a:avLst/>
          </a:prstGeom>
          <a:solidFill>
            <a:srgbClr val="3D85C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6" name="Google Shape;2996;p224"/>
          <p:cNvSpPr/>
          <p:nvPr/>
        </p:nvSpPr>
        <p:spPr>
          <a:xfrm>
            <a:off x="6186500" y="4352075"/>
            <a:ext cx="157500" cy="157500"/>
          </a:xfrm>
          <a:prstGeom prst="ellipse">
            <a:avLst/>
          </a:prstGeom>
          <a:solidFill>
            <a:srgbClr val="3D85C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7" name="Google Shape;2997;p224"/>
          <p:cNvSpPr/>
          <p:nvPr/>
        </p:nvSpPr>
        <p:spPr>
          <a:xfrm>
            <a:off x="6869950" y="4352075"/>
            <a:ext cx="157500" cy="157500"/>
          </a:xfrm>
          <a:prstGeom prst="ellipse">
            <a:avLst/>
          </a:prstGeom>
          <a:solidFill>
            <a:srgbClr val="3D85C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8" name="Google Shape;2998;p224"/>
          <p:cNvSpPr/>
          <p:nvPr/>
        </p:nvSpPr>
        <p:spPr>
          <a:xfrm>
            <a:off x="4801725" y="4352075"/>
            <a:ext cx="157500" cy="157500"/>
          </a:xfrm>
          <a:prstGeom prst="ellipse">
            <a:avLst/>
          </a:prstGeom>
          <a:solidFill>
            <a:srgbClr val="E0666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9" name="Google Shape;2999;p224"/>
          <p:cNvSpPr/>
          <p:nvPr/>
        </p:nvSpPr>
        <p:spPr>
          <a:xfrm>
            <a:off x="3038275" y="4047275"/>
            <a:ext cx="157500" cy="157500"/>
          </a:xfrm>
          <a:prstGeom prst="ellipse">
            <a:avLst/>
          </a:prstGeom>
          <a:solidFill>
            <a:srgbClr val="DE2222">
              <a:alpha val="52249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0" name="Google Shape;3000;p224"/>
          <p:cNvSpPr/>
          <p:nvPr/>
        </p:nvSpPr>
        <p:spPr>
          <a:xfrm>
            <a:off x="3503025" y="3894875"/>
            <a:ext cx="157500" cy="157500"/>
          </a:xfrm>
          <a:prstGeom prst="ellipse">
            <a:avLst/>
          </a:prstGeom>
          <a:solidFill>
            <a:srgbClr val="DE2222">
              <a:alpha val="52249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1" name="Google Shape;3001;p224"/>
          <p:cNvSpPr/>
          <p:nvPr/>
        </p:nvSpPr>
        <p:spPr>
          <a:xfrm>
            <a:off x="3884025" y="3666275"/>
            <a:ext cx="157500" cy="157500"/>
          </a:xfrm>
          <a:prstGeom prst="ellipse">
            <a:avLst/>
          </a:prstGeom>
          <a:solidFill>
            <a:srgbClr val="DE2222">
              <a:alpha val="52249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2" name="Google Shape;3002;p224"/>
          <p:cNvSpPr/>
          <p:nvPr/>
        </p:nvSpPr>
        <p:spPr>
          <a:xfrm>
            <a:off x="4722225" y="3056675"/>
            <a:ext cx="157500" cy="157500"/>
          </a:xfrm>
          <a:prstGeom prst="ellipse">
            <a:avLst/>
          </a:prstGeom>
          <a:solidFill>
            <a:srgbClr val="DE2222">
              <a:alpha val="52249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3" name="Google Shape;3003;p224"/>
          <p:cNvSpPr/>
          <p:nvPr/>
        </p:nvSpPr>
        <p:spPr>
          <a:xfrm>
            <a:off x="4366275" y="3361475"/>
            <a:ext cx="157500" cy="157500"/>
          </a:xfrm>
          <a:prstGeom prst="ellipse">
            <a:avLst/>
          </a:prstGeom>
          <a:solidFill>
            <a:srgbClr val="3D85C6">
              <a:alpha val="49440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4" name="Google Shape;3004;p224"/>
          <p:cNvSpPr/>
          <p:nvPr/>
        </p:nvSpPr>
        <p:spPr>
          <a:xfrm>
            <a:off x="5204475" y="2675675"/>
            <a:ext cx="157500" cy="157500"/>
          </a:xfrm>
          <a:prstGeom prst="ellipse">
            <a:avLst/>
          </a:prstGeom>
          <a:solidFill>
            <a:srgbClr val="3D85C6">
              <a:alpha val="49440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5" name="Google Shape;3005;p224"/>
          <p:cNvSpPr/>
          <p:nvPr/>
        </p:nvSpPr>
        <p:spPr>
          <a:xfrm>
            <a:off x="6195075" y="2218475"/>
            <a:ext cx="157500" cy="157500"/>
          </a:xfrm>
          <a:prstGeom prst="ellipse">
            <a:avLst/>
          </a:prstGeom>
          <a:solidFill>
            <a:srgbClr val="3D85C6">
              <a:alpha val="49440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6" name="Google Shape;3006;p224"/>
          <p:cNvSpPr/>
          <p:nvPr/>
        </p:nvSpPr>
        <p:spPr>
          <a:xfrm>
            <a:off x="6869950" y="2111825"/>
            <a:ext cx="157500" cy="157500"/>
          </a:xfrm>
          <a:prstGeom prst="ellipse">
            <a:avLst/>
          </a:prstGeom>
          <a:solidFill>
            <a:srgbClr val="3D85C6">
              <a:alpha val="49440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7" name="Google Shape;3007;p224"/>
          <p:cNvSpPr txBox="1"/>
          <p:nvPr/>
        </p:nvSpPr>
        <p:spPr>
          <a:xfrm>
            <a:off x="89625" y="2771400"/>
            <a:ext cx="1684500" cy="7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Infection Test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0- Negative 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1 - Positive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08" name="Google Shape;3008;p224"/>
          <p:cNvSpPr txBox="1"/>
          <p:nvPr/>
        </p:nvSpPr>
        <p:spPr>
          <a:xfrm>
            <a:off x="4158525" y="4722875"/>
            <a:ext cx="14439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RNA Level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009" name="Google Shape;3009;p224"/>
          <p:cNvCxnSpPr/>
          <p:nvPr/>
        </p:nvCxnSpPr>
        <p:spPr>
          <a:xfrm rot="10800000">
            <a:off x="1931625" y="3244250"/>
            <a:ext cx="224100" cy="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10" name="Google Shape;3010;p224"/>
          <p:cNvSpPr txBox="1"/>
          <p:nvPr/>
        </p:nvSpPr>
        <p:spPr>
          <a:xfrm>
            <a:off x="8060725" y="2990988"/>
            <a:ext cx="572400" cy="3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0.5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11" name="Google Shape;3011;p224"/>
          <p:cNvSpPr txBox="1"/>
          <p:nvPr/>
        </p:nvSpPr>
        <p:spPr>
          <a:xfrm>
            <a:off x="7311300" y="1106625"/>
            <a:ext cx="1684500" cy="859500"/>
          </a:xfrm>
          <a:prstGeom prst="rect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Actual Status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 Negative 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       Positive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12" name="Google Shape;3012;p224"/>
          <p:cNvSpPr/>
          <p:nvPr/>
        </p:nvSpPr>
        <p:spPr>
          <a:xfrm>
            <a:off x="7542050" y="1695825"/>
            <a:ext cx="157500" cy="157500"/>
          </a:xfrm>
          <a:prstGeom prst="ellipse">
            <a:avLst/>
          </a:prstGeom>
          <a:solidFill>
            <a:srgbClr val="3D85C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3" name="Google Shape;3013;p224"/>
          <p:cNvSpPr/>
          <p:nvPr/>
        </p:nvSpPr>
        <p:spPr>
          <a:xfrm>
            <a:off x="7542050" y="1450950"/>
            <a:ext cx="157500" cy="157500"/>
          </a:xfrm>
          <a:prstGeom prst="ellipse">
            <a:avLst/>
          </a:prstGeom>
          <a:solidFill>
            <a:srgbClr val="E0666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4" name="Google Shape;3014;p224"/>
          <p:cNvSpPr/>
          <p:nvPr/>
        </p:nvSpPr>
        <p:spPr>
          <a:xfrm rot="1933327">
            <a:off x="4748768" y="2460047"/>
            <a:ext cx="428730" cy="223396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5" name="Google Shape;3015;p224"/>
          <p:cNvSpPr/>
          <p:nvPr/>
        </p:nvSpPr>
        <p:spPr>
          <a:xfrm rot="1933327">
            <a:off x="5739818" y="1990647"/>
            <a:ext cx="428730" cy="223396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6" name="Google Shape;3016;p224"/>
          <p:cNvSpPr/>
          <p:nvPr/>
        </p:nvSpPr>
        <p:spPr>
          <a:xfrm rot="1933327">
            <a:off x="6414693" y="1897972"/>
            <a:ext cx="428730" cy="223396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7" name="Google Shape;3017;p224"/>
          <p:cNvSpPr/>
          <p:nvPr/>
        </p:nvSpPr>
        <p:spPr>
          <a:xfrm>
            <a:off x="748575" y="1225500"/>
            <a:ext cx="1128900" cy="5400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1" name="Shape 3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22" name="Google Shape;3022;p225"/>
          <p:cNvCxnSpPr/>
          <p:nvPr/>
        </p:nvCxnSpPr>
        <p:spPr>
          <a:xfrm>
            <a:off x="2155725" y="3219475"/>
            <a:ext cx="5957700" cy="0"/>
          </a:xfrm>
          <a:prstGeom prst="straightConnector1">
            <a:avLst/>
          </a:prstGeom>
          <a:noFill/>
          <a:ln cap="flat" cmpd="sng" w="38100">
            <a:solidFill>
              <a:srgbClr val="E69138"/>
            </a:solidFill>
            <a:prstDash val="dashDot"/>
            <a:round/>
            <a:headEnd len="med" w="med" type="none"/>
            <a:tailEnd len="med" w="med" type="none"/>
          </a:ln>
        </p:spPr>
      </p:cxnSp>
      <p:sp>
        <p:nvSpPr>
          <p:cNvPr id="3023" name="Google Shape;3023;p22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24" name="Google Shape;3024;p225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TP: 3    FP: 1    FN:1    TN:3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025" name="Google Shape;3025;p22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026" name="Google Shape;3026;p22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27" name="Google Shape;3027;p225"/>
          <p:cNvCxnSpPr/>
          <p:nvPr/>
        </p:nvCxnSpPr>
        <p:spPr>
          <a:xfrm>
            <a:off x="2155725" y="2032925"/>
            <a:ext cx="0" cy="23979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28" name="Google Shape;3028;p225"/>
          <p:cNvCxnSpPr/>
          <p:nvPr/>
        </p:nvCxnSpPr>
        <p:spPr>
          <a:xfrm rot="10800000">
            <a:off x="2155725" y="4430825"/>
            <a:ext cx="5838600" cy="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29" name="Google Shape;3029;p225"/>
          <p:cNvCxnSpPr/>
          <p:nvPr/>
        </p:nvCxnSpPr>
        <p:spPr>
          <a:xfrm rot="10800000">
            <a:off x="1931625" y="2190575"/>
            <a:ext cx="224100" cy="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30" name="Google Shape;3030;p225"/>
          <p:cNvCxnSpPr/>
          <p:nvPr/>
        </p:nvCxnSpPr>
        <p:spPr>
          <a:xfrm rot="10800000">
            <a:off x="1931625" y="4234850"/>
            <a:ext cx="224100" cy="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31" name="Google Shape;3031;p225"/>
          <p:cNvSpPr txBox="1"/>
          <p:nvPr/>
        </p:nvSpPr>
        <p:spPr>
          <a:xfrm>
            <a:off x="1608200" y="4005988"/>
            <a:ext cx="320400" cy="3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0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32" name="Google Shape;3032;p225"/>
          <p:cNvSpPr txBox="1"/>
          <p:nvPr/>
        </p:nvSpPr>
        <p:spPr>
          <a:xfrm>
            <a:off x="1608200" y="1975988"/>
            <a:ext cx="320400" cy="3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033" name="Google Shape;3033;p225"/>
          <p:cNvCxnSpPr/>
          <p:nvPr/>
        </p:nvCxnSpPr>
        <p:spPr>
          <a:xfrm flipH="1" rot="10800000">
            <a:off x="2180625" y="2190600"/>
            <a:ext cx="5020200" cy="20661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rgbClr val="741B47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3034" name="Google Shape;3034;p225"/>
          <p:cNvSpPr/>
          <p:nvPr/>
        </p:nvSpPr>
        <p:spPr>
          <a:xfrm>
            <a:off x="3889925" y="4352075"/>
            <a:ext cx="157500" cy="157500"/>
          </a:xfrm>
          <a:prstGeom prst="ellipse">
            <a:avLst/>
          </a:prstGeom>
          <a:solidFill>
            <a:srgbClr val="E0666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5" name="Google Shape;3035;p225"/>
          <p:cNvSpPr/>
          <p:nvPr/>
        </p:nvSpPr>
        <p:spPr>
          <a:xfrm>
            <a:off x="3503025" y="4352075"/>
            <a:ext cx="157500" cy="157500"/>
          </a:xfrm>
          <a:prstGeom prst="ellipse">
            <a:avLst/>
          </a:prstGeom>
          <a:solidFill>
            <a:srgbClr val="E0666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6" name="Google Shape;3036;p225"/>
          <p:cNvSpPr/>
          <p:nvPr/>
        </p:nvSpPr>
        <p:spPr>
          <a:xfrm>
            <a:off x="3038275" y="4352075"/>
            <a:ext cx="157500" cy="157500"/>
          </a:xfrm>
          <a:prstGeom prst="ellipse">
            <a:avLst/>
          </a:prstGeom>
          <a:solidFill>
            <a:srgbClr val="E0666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7" name="Google Shape;3037;p225"/>
          <p:cNvSpPr/>
          <p:nvPr/>
        </p:nvSpPr>
        <p:spPr>
          <a:xfrm>
            <a:off x="5237175" y="4352075"/>
            <a:ext cx="157500" cy="157500"/>
          </a:xfrm>
          <a:prstGeom prst="ellipse">
            <a:avLst/>
          </a:prstGeom>
          <a:solidFill>
            <a:srgbClr val="3D85C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8" name="Google Shape;3038;p225"/>
          <p:cNvSpPr/>
          <p:nvPr/>
        </p:nvSpPr>
        <p:spPr>
          <a:xfrm>
            <a:off x="4366275" y="4352075"/>
            <a:ext cx="157500" cy="157500"/>
          </a:xfrm>
          <a:prstGeom prst="ellipse">
            <a:avLst/>
          </a:prstGeom>
          <a:solidFill>
            <a:srgbClr val="3D85C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9" name="Google Shape;3039;p225"/>
          <p:cNvSpPr/>
          <p:nvPr/>
        </p:nvSpPr>
        <p:spPr>
          <a:xfrm>
            <a:off x="6186500" y="4352075"/>
            <a:ext cx="157500" cy="157500"/>
          </a:xfrm>
          <a:prstGeom prst="ellipse">
            <a:avLst/>
          </a:prstGeom>
          <a:solidFill>
            <a:srgbClr val="3D85C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0" name="Google Shape;3040;p225"/>
          <p:cNvSpPr/>
          <p:nvPr/>
        </p:nvSpPr>
        <p:spPr>
          <a:xfrm>
            <a:off x="6869950" y="4352075"/>
            <a:ext cx="157500" cy="157500"/>
          </a:xfrm>
          <a:prstGeom prst="ellipse">
            <a:avLst/>
          </a:prstGeom>
          <a:solidFill>
            <a:srgbClr val="3D85C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1" name="Google Shape;3041;p225"/>
          <p:cNvSpPr/>
          <p:nvPr/>
        </p:nvSpPr>
        <p:spPr>
          <a:xfrm>
            <a:off x="4801725" y="4352075"/>
            <a:ext cx="157500" cy="157500"/>
          </a:xfrm>
          <a:prstGeom prst="ellipse">
            <a:avLst/>
          </a:prstGeom>
          <a:solidFill>
            <a:srgbClr val="E0666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2" name="Google Shape;3042;p225"/>
          <p:cNvSpPr/>
          <p:nvPr/>
        </p:nvSpPr>
        <p:spPr>
          <a:xfrm>
            <a:off x="3038275" y="4047275"/>
            <a:ext cx="157500" cy="157500"/>
          </a:xfrm>
          <a:prstGeom prst="ellipse">
            <a:avLst/>
          </a:prstGeom>
          <a:solidFill>
            <a:srgbClr val="DE2222">
              <a:alpha val="52249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3" name="Google Shape;3043;p225"/>
          <p:cNvSpPr/>
          <p:nvPr/>
        </p:nvSpPr>
        <p:spPr>
          <a:xfrm>
            <a:off x="3503025" y="3894875"/>
            <a:ext cx="157500" cy="157500"/>
          </a:xfrm>
          <a:prstGeom prst="ellipse">
            <a:avLst/>
          </a:prstGeom>
          <a:solidFill>
            <a:srgbClr val="DE2222">
              <a:alpha val="52249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4" name="Google Shape;3044;p225"/>
          <p:cNvSpPr/>
          <p:nvPr/>
        </p:nvSpPr>
        <p:spPr>
          <a:xfrm>
            <a:off x="3884025" y="3666275"/>
            <a:ext cx="157500" cy="157500"/>
          </a:xfrm>
          <a:prstGeom prst="ellipse">
            <a:avLst/>
          </a:prstGeom>
          <a:solidFill>
            <a:srgbClr val="DE2222">
              <a:alpha val="52249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5" name="Google Shape;3045;p225"/>
          <p:cNvSpPr/>
          <p:nvPr/>
        </p:nvSpPr>
        <p:spPr>
          <a:xfrm>
            <a:off x="4722225" y="3056675"/>
            <a:ext cx="157500" cy="157500"/>
          </a:xfrm>
          <a:prstGeom prst="ellipse">
            <a:avLst/>
          </a:prstGeom>
          <a:solidFill>
            <a:srgbClr val="DE2222">
              <a:alpha val="52249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6" name="Google Shape;3046;p225"/>
          <p:cNvSpPr/>
          <p:nvPr/>
        </p:nvSpPr>
        <p:spPr>
          <a:xfrm>
            <a:off x="4366275" y="3361475"/>
            <a:ext cx="157500" cy="157500"/>
          </a:xfrm>
          <a:prstGeom prst="ellipse">
            <a:avLst/>
          </a:prstGeom>
          <a:solidFill>
            <a:srgbClr val="3D85C6">
              <a:alpha val="49440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7" name="Google Shape;3047;p225"/>
          <p:cNvSpPr/>
          <p:nvPr/>
        </p:nvSpPr>
        <p:spPr>
          <a:xfrm>
            <a:off x="5204475" y="2675675"/>
            <a:ext cx="157500" cy="157500"/>
          </a:xfrm>
          <a:prstGeom prst="ellipse">
            <a:avLst/>
          </a:prstGeom>
          <a:solidFill>
            <a:srgbClr val="3D85C6">
              <a:alpha val="49440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8" name="Google Shape;3048;p225"/>
          <p:cNvSpPr/>
          <p:nvPr/>
        </p:nvSpPr>
        <p:spPr>
          <a:xfrm>
            <a:off x="6195075" y="2218475"/>
            <a:ext cx="157500" cy="157500"/>
          </a:xfrm>
          <a:prstGeom prst="ellipse">
            <a:avLst/>
          </a:prstGeom>
          <a:solidFill>
            <a:srgbClr val="3D85C6">
              <a:alpha val="49440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9" name="Google Shape;3049;p225"/>
          <p:cNvSpPr/>
          <p:nvPr/>
        </p:nvSpPr>
        <p:spPr>
          <a:xfrm>
            <a:off x="6869950" y="2111825"/>
            <a:ext cx="157500" cy="157500"/>
          </a:xfrm>
          <a:prstGeom prst="ellipse">
            <a:avLst/>
          </a:prstGeom>
          <a:solidFill>
            <a:srgbClr val="3D85C6">
              <a:alpha val="49440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0" name="Google Shape;3050;p225"/>
          <p:cNvSpPr txBox="1"/>
          <p:nvPr/>
        </p:nvSpPr>
        <p:spPr>
          <a:xfrm>
            <a:off x="89625" y="2771400"/>
            <a:ext cx="1684500" cy="7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Infection Test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0- Negative 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1 - Positive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51" name="Google Shape;3051;p225"/>
          <p:cNvSpPr txBox="1"/>
          <p:nvPr/>
        </p:nvSpPr>
        <p:spPr>
          <a:xfrm>
            <a:off x="4158525" y="4722875"/>
            <a:ext cx="14439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RNA Level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052" name="Google Shape;3052;p225"/>
          <p:cNvCxnSpPr/>
          <p:nvPr/>
        </p:nvCxnSpPr>
        <p:spPr>
          <a:xfrm rot="10800000">
            <a:off x="1931625" y="3244250"/>
            <a:ext cx="224100" cy="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53" name="Google Shape;3053;p225"/>
          <p:cNvSpPr txBox="1"/>
          <p:nvPr/>
        </p:nvSpPr>
        <p:spPr>
          <a:xfrm>
            <a:off x="8060725" y="2990988"/>
            <a:ext cx="572400" cy="3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0.5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54" name="Google Shape;3054;p225"/>
          <p:cNvSpPr txBox="1"/>
          <p:nvPr/>
        </p:nvSpPr>
        <p:spPr>
          <a:xfrm>
            <a:off x="7311300" y="1106625"/>
            <a:ext cx="1684500" cy="859500"/>
          </a:xfrm>
          <a:prstGeom prst="rect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Actual Status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 Negative 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       Positive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55" name="Google Shape;3055;p225"/>
          <p:cNvSpPr/>
          <p:nvPr/>
        </p:nvSpPr>
        <p:spPr>
          <a:xfrm>
            <a:off x="7542050" y="1695825"/>
            <a:ext cx="157500" cy="157500"/>
          </a:xfrm>
          <a:prstGeom prst="ellipse">
            <a:avLst/>
          </a:prstGeom>
          <a:solidFill>
            <a:srgbClr val="3D85C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6" name="Google Shape;3056;p225"/>
          <p:cNvSpPr/>
          <p:nvPr/>
        </p:nvSpPr>
        <p:spPr>
          <a:xfrm>
            <a:off x="7542050" y="1450950"/>
            <a:ext cx="157500" cy="157500"/>
          </a:xfrm>
          <a:prstGeom prst="ellipse">
            <a:avLst/>
          </a:prstGeom>
          <a:solidFill>
            <a:srgbClr val="E0666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7" name="Google Shape;3057;p225"/>
          <p:cNvSpPr/>
          <p:nvPr/>
        </p:nvSpPr>
        <p:spPr>
          <a:xfrm rot="1933327">
            <a:off x="2615018" y="3800247"/>
            <a:ext cx="428730" cy="223396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8" name="Google Shape;3058;p225"/>
          <p:cNvSpPr/>
          <p:nvPr/>
        </p:nvSpPr>
        <p:spPr>
          <a:xfrm rot="1933327">
            <a:off x="3064818" y="3674072"/>
            <a:ext cx="428730" cy="223396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9" name="Google Shape;3059;p225"/>
          <p:cNvSpPr/>
          <p:nvPr/>
        </p:nvSpPr>
        <p:spPr>
          <a:xfrm rot="1933327">
            <a:off x="3434668" y="3445472"/>
            <a:ext cx="428730" cy="223396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0" name="Google Shape;3060;p225"/>
          <p:cNvSpPr/>
          <p:nvPr/>
        </p:nvSpPr>
        <p:spPr>
          <a:xfrm>
            <a:off x="4473525" y="1184425"/>
            <a:ext cx="1128900" cy="5400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4" name="Shape 3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65" name="Google Shape;3065;p226"/>
          <p:cNvCxnSpPr/>
          <p:nvPr/>
        </p:nvCxnSpPr>
        <p:spPr>
          <a:xfrm>
            <a:off x="2155725" y="3219475"/>
            <a:ext cx="5957700" cy="0"/>
          </a:xfrm>
          <a:prstGeom prst="straightConnector1">
            <a:avLst/>
          </a:prstGeom>
          <a:noFill/>
          <a:ln cap="flat" cmpd="sng" w="38100">
            <a:solidFill>
              <a:srgbClr val="E69138"/>
            </a:solidFill>
            <a:prstDash val="dashDot"/>
            <a:round/>
            <a:headEnd len="med" w="med" type="none"/>
            <a:tailEnd len="med" w="med" type="none"/>
          </a:ln>
        </p:spPr>
      </p:cxnSp>
      <p:sp>
        <p:nvSpPr>
          <p:cNvPr id="3066" name="Google Shape;3066;p22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67" name="Google Shape;3067;p226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TP: 3    FP: 1    FN:1    TN:3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068" name="Google Shape;3068;p22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069" name="Google Shape;3069;p22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70" name="Google Shape;3070;p226"/>
          <p:cNvCxnSpPr/>
          <p:nvPr/>
        </p:nvCxnSpPr>
        <p:spPr>
          <a:xfrm>
            <a:off x="2155725" y="2032925"/>
            <a:ext cx="0" cy="23979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71" name="Google Shape;3071;p226"/>
          <p:cNvCxnSpPr/>
          <p:nvPr/>
        </p:nvCxnSpPr>
        <p:spPr>
          <a:xfrm rot="10800000">
            <a:off x="2155725" y="4430825"/>
            <a:ext cx="5838600" cy="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72" name="Google Shape;3072;p226"/>
          <p:cNvCxnSpPr/>
          <p:nvPr/>
        </p:nvCxnSpPr>
        <p:spPr>
          <a:xfrm rot="10800000">
            <a:off x="1931625" y="2190575"/>
            <a:ext cx="224100" cy="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73" name="Google Shape;3073;p226"/>
          <p:cNvCxnSpPr/>
          <p:nvPr/>
        </p:nvCxnSpPr>
        <p:spPr>
          <a:xfrm rot="10800000">
            <a:off x="1931625" y="4234850"/>
            <a:ext cx="224100" cy="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74" name="Google Shape;3074;p226"/>
          <p:cNvSpPr txBox="1"/>
          <p:nvPr/>
        </p:nvSpPr>
        <p:spPr>
          <a:xfrm>
            <a:off x="1608200" y="4005988"/>
            <a:ext cx="320400" cy="3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0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75" name="Google Shape;3075;p226"/>
          <p:cNvSpPr txBox="1"/>
          <p:nvPr/>
        </p:nvSpPr>
        <p:spPr>
          <a:xfrm>
            <a:off x="1608200" y="1975988"/>
            <a:ext cx="320400" cy="3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076" name="Google Shape;3076;p226"/>
          <p:cNvCxnSpPr/>
          <p:nvPr/>
        </p:nvCxnSpPr>
        <p:spPr>
          <a:xfrm flipH="1" rot="10800000">
            <a:off x="2180625" y="2190600"/>
            <a:ext cx="5020200" cy="20661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rgbClr val="741B47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3077" name="Google Shape;3077;p226"/>
          <p:cNvSpPr/>
          <p:nvPr/>
        </p:nvSpPr>
        <p:spPr>
          <a:xfrm>
            <a:off x="3889925" y="4352075"/>
            <a:ext cx="157500" cy="157500"/>
          </a:xfrm>
          <a:prstGeom prst="ellipse">
            <a:avLst/>
          </a:prstGeom>
          <a:solidFill>
            <a:srgbClr val="E0666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8" name="Google Shape;3078;p226"/>
          <p:cNvSpPr/>
          <p:nvPr/>
        </p:nvSpPr>
        <p:spPr>
          <a:xfrm>
            <a:off x="3503025" y="4352075"/>
            <a:ext cx="157500" cy="157500"/>
          </a:xfrm>
          <a:prstGeom prst="ellipse">
            <a:avLst/>
          </a:prstGeom>
          <a:solidFill>
            <a:srgbClr val="E0666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9" name="Google Shape;3079;p226"/>
          <p:cNvSpPr/>
          <p:nvPr/>
        </p:nvSpPr>
        <p:spPr>
          <a:xfrm>
            <a:off x="3038275" y="4352075"/>
            <a:ext cx="157500" cy="157500"/>
          </a:xfrm>
          <a:prstGeom prst="ellipse">
            <a:avLst/>
          </a:prstGeom>
          <a:solidFill>
            <a:srgbClr val="E0666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0" name="Google Shape;3080;p226"/>
          <p:cNvSpPr/>
          <p:nvPr/>
        </p:nvSpPr>
        <p:spPr>
          <a:xfrm>
            <a:off x="5237175" y="4352075"/>
            <a:ext cx="157500" cy="157500"/>
          </a:xfrm>
          <a:prstGeom prst="ellipse">
            <a:avLst/>
          </a:prstGeom>
          <a:solidFill>
            <a:srgbClr val="3D85C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1" name="Google Shape;3081;p226"/>
          <p:cNvSpPr/>
          <p:nvPr/>
        </p:nvSpPr>
        <p:spPr>
          <a:xfrm>
            <a:off x="4366275" y="4352075"/>
            <a:ext cx="157500" cy="157500"/>
          </a:xfrm>
          <a:prstGeom prst="ellipse">
            <a:avLst/>
          </a:prstGeom>
          <a:solidFill>
            <a:srgbClr val="3D85C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2" name="Google Shape;3082;p226"/>
          <p:cNvSpPr/>
          <p:nvPr/>
        </p:nvSpPr>
        <p:spPr>
          <a:xfrm>
            <a:off x="6186500" y="4352075"/>
            <a:ext cx="157500" cy="157500"/>
          </a:xfrm>
          <a:prstGeom prst="ellipse">
            <a:avLst/>
          </a:prstGeom>
          <a:solidFill>
            <a:srgbClr val="3D85C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3" name="Google Shape;3083;p226"/>
          <p:cNvSpPr/>
          <p:nvPr/>
        </p:nvSpPr>
        <p:spPr>
          <a:xfrm>
            <a:off x="6869950" y="4352075"/>
            <a:ext cx="157500" cy="157500"/>
          </a:xfrm>
          <a:prstGeom prst="ellipse">
            <a:avLst/>
          </a:prstGeom>
          <a:solidFill>
            <a:srgbClr val="3D85C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4" name="Google Shape;3084;p226"/>
          <p:cNvSpPr/>
          <p:nvPr/>
        </p:nvSpPr>
        <p:spPr>
          <a:xfrm>
            <a:off x="4801725" y="4352075"/>
            <a:ext cx="157500" cy="157500"/>
          </a:xfrm>
          <a:prstGeom prst="ellipse">
            <a:avLst/>
          </a:prstGeom>
          <a:solidFill>
            <a:srgbClr val="E0666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5" name="Google Shape;3085;p226"/>
          <p:cNvSpPr/>
          <p:nvPr/>
        </p:nvSpPr>
        <p:spPr>
          <a:xfrm>
            <a:off x="3038275" y="4047275"/>
            <a:ext cx="157500" cy="157500"/>
          </a:xfrm>
          <a:prstGeom prst="ellipse">
            <a:avLst/>
          </a:prstGeom>
          <a:solidFill>
            <a:srgbClr val="DE2222">
              <a:alpha val="52249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6" name="Google Shape;3086;p226"/>
          <p:cNvSpPr/>
          <p:nvPr/>
        </p:nvSpPr>
        <p:spPr>
          <a:xfrm>
            <a:off x="3503025" y="3894875"/>
            <a:ext cx="157500" cy="157500"/>
          </a:xfrm>
          <a:prstGeom prst="ellipse">
            <a:avLst/>
          </a:prstGeom>
          <a:solidFill>
            <a:srgbClr val="DE2222">
              <a:alpha val="52249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7" name="Google Shape;3087;p226"/>
          <p:cNvSpPr/>
          <p:nvPr/>
        </p:nvSpPr>
        <p:spPr>
          <a:xfrm>
            <a:off x="3884025" y="3666275"/>
            <a:ext cx="157500" cy="157500"/>
          </a:xfrm>
          <a:prstGeom prst="ellipse">
            <a:avLst/>
          </a:prstGeom>
          <a:solidFill>
            <a:srgbClr val="DE2222">
              <a:alpha val="52249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8" name="Google Shape;3088;p226"/>
          <p:cNvSpPr/>
          <p:nvPr/>
        </p:nvSpPr>
        <p:spPr>
          <a:xfrm>
            <a:off x="4722225" y="3056675"/>
            <a:ext cx="157500" cy="157500"/>
          </a:xfrm>
          <a:prstGeom prst="ellipse">
            <a:avLst/>
          </a:prstGeom>
          <a:solidFill>
            <a:srgbClr val="DE2222">
              <a:alpha val="52249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9" name="Google Shape;3089;p226"/>
          <p:cNvSpPr/>
          <p:nvPr/>
        </p:nvSpPr>
        <p:spPr>
          <a:xfrm>
            <a:off x="4366275" y="3361475"/>
            <a:ext cx="157500" cy="157500"/>
          </a:xfrm>
          <a:prstGeom prst="ellipse">
            <a:avLst/>
          </a:prstGeom>
          <a:solidFill>
            <a:srgbClr val="3D85C6">
              <a:alpha val="49440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0" name="Google Shape;3090;p226"/>
          <p:cNvSpPr/>
          <p:nvPr/>
        </p:nvSpPr>
        <p:spPr>
          <a:xfrm>
            <a:off x="5204475" y="2675675"/>
            <a:ext cx="157500" cy="157500"/>
          </a:xfrm>
          <a:prstGeom prst="ellipse">
            <a:avLst/>
          </a:prstGeom>
          <a:solidFill>
            <a:srgbClr val="3D85C6">
              <a:alpha val="49440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1" name="Google Shape;3091;p226"/>
          <p:cNvSpPr/>
          <p:nvPr/>
        </p:nvSpPr>
        <p:spPr>
          <a:xfrm>
            <a:off x="6195075" y="2218475"/>
            <a:ext cx="157500" cy="157500"/>
          </a:xfrm>
          <a:prstGeom prst="ellipse">
            <a:avLst/>
          </a:prstGeom>
          <a:solidFill>
            <a:srgbClr val="3D85C6">
              <a:alpha val="49440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2" name="Google Shape;3092;p226"/>
          <p:cNvSpPr/>
          <p:nvPr/>
        </p:nvSpPr>
        <p:spPr>
          <a:xfrm>
            <a:off x="6869950" y="2111825"/>
            <a:ext cx="157500" cy="157500"/>
          </a:xfrm>
          <a:prstGeom prst="ellipse">
            <a:avLst/>
          </a:prstGeom>
          <a:solidFill>
            <a:srgbClr val="3D85C6">
              <a:alpha val="49440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3" name="Google Shape;3093;p226"/>
          <p:cNvSpPr txBox="1"/>
          <p:nvPr/>
        </p:nvSpPr>
        <p:spPr>
          <a:xfrm>
            <a:off x="89625" y="2771400"/>
            <a:ext cx="1684500" cy="7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Infection Test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0- Negative 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1 - Positive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94" name="Google Shape;3094;p226"/>
          <p:cNvSpPr txBox="1"/>
          <p:nvPr/>
        </p:nvSpPr>
        <p:spPr>
          <a:xfrm>
            <a:off x="4158525" y="4722875"/>
            <a:ext cx="14439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RNA Level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095" name="Google Shape;3095;p226"/>
          <p:cNvCxnSpPr/>
          <p:nvPr/>
        </p:nvCxnSpPr>
        <p:spPr>
          <a:xfrm rot="10800000">
            <a:off x="1931625" y="3244250"/>
            <a:ext cx="224100" cy="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96" name="Google Shape;3096;p226"/>
          <p:cNvSpPr txBox="1"/>
          <p:nvPr/>
        </p:nvSpPr>
        <p:spPr>
          <a:xfrm>
            <a:off x="8060725" y="2990988"/>
            <a:ext cx="572400" cy="3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0.5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97" name="Google Shape;3097;p226"/>
          <p:cNvSpPr txBox="1"/>
          <p:nvPr/>
        </p:nvSpPr>
        <p:spPr>
          <a:xfrm>
            <a:off x="7311300" y="1106625"/>
            <a:ext cx="1684500" cy="859500"/>
          </a:xfrm>
          <a:prstGeom prst="rect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Actual Status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 Negative 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       Positive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98" name="Google Shape;3098;p226"/>
          <p:cNvSpPr/>
          <p:nvPr/>
        </p:nvSpPr>
        <p:spPr>
          <a:xfrm>
            <a:off x="7542050" y="1695825"/>
            <a:ext cx="157500" cy="157500"/>
          </a:xfrm>
          <a:prstGeom prst="ellipse">
            <a:avLst/>
          </a:prstGeom>
          <a:solidFill>
            <a:srgbClr val="3D85C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9" name="Google Shape;3099;p226"/>
          <p:cNvSpPr/>
          <p:nvPr/>
        </p:nvSpPr>
        <p:spPr>
          <a:xfrm>
            <a:off x="7542050" y="1450950"/>
            <a:ext cx="157500" cy="157500"/>
          </a:xfrm>
          <a:prstGeom prst="ellipse">
            <a:avLst/>
          </a:prstGeom>
          <a:solidFill>
            <a:srgbClr val="E0666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0" name="Google Shape;3100;p226"/>
          <p:cNvSpPr/>
          <p:nvPr/>
        </p:nvSpPr>
        <p:spPr>
          <a:xfrm rot="1933327">
            <a:off x="4266968" y="2817622"/>
            <a:ext cx="428730" cy="223396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CC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1" name="Google Shape;3101;p226"/>
          <p:cNvSpPr/>
          <p:nvPr/>
        </p:nvSpPr>
        <p:spPr>
          <a:xfrm>
            <a:off x="2010450" y="1208575"/>
            <a:ext cx="1128900" cy="5400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5" name="Shape 3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06" name="Google Shape;3106;p227"/>
          <p:cNvCxnSpPr/>
          <p:nvPr/>
        </p:nvCxnSpPr>
        <p:spPr>
          <a:xfrm>
            <a:off x="2155725" y="3219475"/>
            <a:ext cx="5957700" cy="0"/>
          </a:xfrm>
          <a:prstGeom prst="straightConnector1">
            <a:avLst/>
          </a:prstGeom>
          <a:noFill/>
          <a:ln cap="flat" cmpd="sng" w="38100">
            <a:solidFill>
              <a:srgbClr val="E69138"/>
            </a:solidFill>
            <a:prstDash val="dashDot"/>
            <a:round/>
            <a:headEnd len="med" w="med" type="none"/>
            <a:tailEnd len="med" w="med" type="none"/>
          </a:ln>
        </p:spPr>
      </p:cxnSp>
      <p:sp>
        <p:nvSpPr>
          <p:cNvPr id="3107" name="Google Shape;3107;p22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08" name="Google Shape;3108;p227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TP: 3    FP: 1    FN:1    TN:3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109" name="Google Shape;3109;p22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110" name="Google Shape;3110;p22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11" name="Google Shape;3111;p227"/>
          <p:cNvCxnSpPr/>
          <p:nvPr/>
        </p:nvCxnSpPr>
        <p:spPr>
          <a:xfrm>
            <a:off x="2155725" y="2032925"/>
            <a:ext cx="0" cy="23979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12" name="Google Shape;3112;p227"/>
          <p:cNvCxnSpPr/>
          <p:nvPr/>
        </p:nvCxnSpPr>
        <p:spPr>
          <a:xfrm rot="10800000">
            <a:off x="2155725" y="4430825"/>
            <a:ext cx="5838600" cy="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13" name="Google Shape;3113;p227"/>
          <p:cNvCxnSpPr/>
          <p:nvPr/>
        </p:nvCxnSpPr>
        <p:spPr>
          <a:xfrm rot="10800000">
            <a:off x="1931625" y="2190575"/>
            <a:ext cx="224100" cy="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14" name="Google Shape;3114;p227"/>
          <p:cNvCxnSpPr/>
          <p:nvPr/>
        </p:nvCxnSpPr>
        <p:spPr>
          <a:xfrm rot="10800000">
            <a:off x="1931625" y="4234850"/>
            <a:ext cx="224100" cy="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15" name="Google Shape;3115;p227"/>
          <p:cNvSpPr txBox="1"/>
          <p:nvPr/>
        </p:nvSpPr>
        <p:spPr>
          <a:xfrm>
            <a:off x="1608200" y="4005988"/>
            <a:ext cx="320400" cy="3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0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16" name="Google Shape;3116;p227"/>
          <p:cNvSpPr txBox="1"/>
          <p:nvPr/>
        </p:nvSpPr>
        <p:spPr>
          <a:xfrm>
            <a:off x="1608200" y="1975988"/>
            <a:ext cx="320400" cy="3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117" name="Google Shape;3117;p227"/>
          <p:cNvCxnSpPr/>
          <p:nvPr/>
        </p:nvCxnSpPr>
        <p:spPr>
          <a:xfrm flipH="1" rot="10800000">
            <a:off x="2180625" y="2190600"/>
            <a:ext cx="5020200" cy="20661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rgbClr val="741B47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3118" name="Google Shape;3118;p227"/>
          <p:cNvSpPr/>
          <p:nvPr/>
        </p:nvSpPr>
        <p:spPr>
          <a:xfrm>
            <a:off x="3889925" y="4352075"/>
            <a:ext cx="157500" cy="157500"/>
          </a:xfrm>
          <a:prstGeom prst="ellipse">
            <a:avLst/>
          </a:prstGeom>
          <a:solidFill>
            <a:srgbClr val="E0666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9" name="Google Shape;3119;p227"/>
          <p:cNvSpPr/>
          <p:nvPr/>
        </p:nvSpPr>
        <p:spPr>
          <a:xfrm>
            <a:off x="3503025" y="4352075"/>
            <a:ext cx="157500" cy="157500"/>
          </a:xfrm>
          <a:prstGeom prst="ellipse">
            <a:avLst/>
          </a:prstGeom>
          <a:solidFill>
            <a:srgbClr val="E0666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0" name="Google Shape;3120;p227"/>
          <p:cNvSpPr/>
          <p:nvPr/>
        </p:nvSpPr>
        <p:spPr>
          <a:xfrm>
            <a:off x="3038275" y="4352075"/>
            <a:ext cx="157500" cy="157500"/>
          </a:xfrm>
          <a:prstGeom prst="ellipse">
            <a:avLst/>
          </a:prstGeom>
          <a:solidFill>
            <a:srgbClr val="E0666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1" name="Google Shape;3121;p227"/>
          <p:cNvSpPr/>
          <p:nvPr/>
        </p:nvSpPr>
        <p:spPr>
          <a:xfrm>
            <a:off x="5237175" y="4352075"/>
            <a:ext cx="157500" cy="157500"/>
          </a:xfrm>
          <a:prstGeom prst="ellipse">
            <a:avLst/>
          </a:prstGeom>
          <a:solidFill>
            <a:srgbClr val="3D85C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2" name="Google Shape;3122;p227"/>
          <p:cNvSpPr/>
          <p:nvPr/>
        </p:nvSpPr>
        <p:spPr>
          <a:xfrm>
            <a:off x="4366275" y="4352075"/>
            <a:ext cx="157500" cy="157500"/>
          </a:xfrm>
          <a:prstGeom prst="ellipse">
            <a:avLst/>
          </a:prstGeom>
          <a:solidFill>
            <a:srgbClr val="3D85C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3" name="Google Shape;3123;p227"/>
          <p:cNvSpPr/>
          <p:nvPr/>
        </p:nvSpPr>
        <p:spPr>
          <a:xfrm>
            <a:off x="6186500" y="4352075"/>
            <a:ext cx="157500" cy="157500"/>
          </a:xfrm>
          <a:prstGeom prst="ellipse">
            <a:avLst/>
          </a:prstGeom>
          <a:solidFill>
            <a:srgbClr val="3D85C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4" name="Google Shape;3124;p227"/>
          <p:cNvSpPr/>
          <p:nvPr/>
        </p:nvSpPr>
        <p:spPr>
          <a:xfrm>
            <a:off x="6869950" y="4352075"/>
            <a:ext cx="157500" cy="157500"/>
          </a:xfrm>
          <a:prstGeom prst="ellipse">
            <a:avLst/>
          </a:prstGeom>
          <a:solidFill>
            <a:srgbClr val="3D85C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5" name="Google Shape;3125;p227"/>
          <p:cNvSpPr/>
          <p:nvPr/>
        </p:nvSpPr>
        <p:spPr>
          <a:xfrm>
            <a:off x="4801725" y="4352075"/>
            <a:ext cx="157500" cy="157500"/>
          </a:xfrm>
          <a:prstGeom prst="ellipse">
            <a:avLst/>
          </a:prstGeom>
          <a:solidFill>
            <a:srgbClr val="E0666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6" name="Google Shape;3126;p227"/>
          <p:cNvSpPr/>
          <p:nvPr/>
        </p:nvSpPr>
        <p:spPr>
          <a:xfrm>
            <a:off x="3038275" y="4047275"/>
            <a:ext cx="157500" cy="157500"/>
          </a:xfrm>
          <a:prstGeom prst="ellipse">
            <a:avLst/>
          </a:prstGeom>
          <a:solidFill>
            <a:srgbClr val="DE2222">
              <a:alpha val="52249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7" name="Google Shape;3127;p227"/>
          <p:cNvSpPr/>
          <p:nvPr/>
        </p:nvSpPr>
        <p:spPr>
          <a:xfrm>
            <a:off x="3503025" y="3894875"/>
            <a:ext cx="157500" cy="157500"/>
          </a:xfrm>
          <a:prstGeom prst="ellipse">
            <a:avLst/>
          </a:prstGeom>
          <a:solidFill>
            <a:srgbClr val="DE2222">
              <a:alpha val="52249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8" name="Google Shape;3128;p227"/>
          <p:cNvSpPr/>
          <p:nvPr/>
        </p:nvSpPr>
        <p:spPr>
          <a:xfrm>
            <a:off x="3884025" y="3666275"/>
            <a:ext cx="157500" cy="157500"/>
          </a:xfrm>
          <a:prstGeom prst="ellipse">
            <a:avLst/>
          </a:prstGeom>
          <a:solidFill>
            <a:srgbClr val="DE2222">
              <a:alpha val="52249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9" name="Google Shape;3129;p227"/>
          <p:cNvSpPr/>
          <p:nvPr/>
        </p:nvSpPr>
        <p:spPr>
          <a:xfrm>
            <a:off x="4722225" y="3056675"/>
            <a:ext cx="157500" cy="157500"/>
          </a:xfrm>
          <a:prstGeom prst="ellipse">
            <a:avLst/>
          </a:prstGeom>
          <a:solidFill>
            <a:srgbClr val="DE2222">
              <a:alpha val="52249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0" name="Google Shape;3130;p227"/>
          <p:cNvSpPr/>
          <p:nvPr/>
        </p:nvSpPr>
        <p:spPr>
          <a:xfrm>
            <a:off x="4366275" y="3361475"/>
            <a:ext cx="157500" cy="157500"/>
          </a:xfrm>
          <a:prstGeom prst="ellipse">
            <a:avLst/>
          </a:prstGeom>
          <a:solidFill>
            <a:srgbClr val="3D85C6">
              <a:alpha val="49440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1" name="Google Shape;3131;p227"/>
          <p:cNvSpPr/>
          <p:nvPr/>
        </p:nvSpPr>
        <p:spPr>
          <a:xfrm>
            <a:off x="5204475" y="2675675"/>
            <a:ext cx="157500" cy="157500"/>
          </a:xfrm>
          <a:prstGeom prst="ellipse">
            <a:avLst/>
          </a:prstGeom>
          <a:solidFill>
            <a:srgbClr val="3D85C6">
              <a:alpha val="49440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2" name="Google Shape;3132;p227"/>
          <p:cNvSpPr/>
          <p:nvPr/>
        </p:nvSpPr>
        <p:spPr>
          <a:xfrm>
            <a:off x="6195075" y="2218475"/>
            <a:ext cx="157500" cy="157500"/>
          </a:xfrm>
          <a:prstGeom prst="ellipse">
            <a:avLst/>
          </a:prstGeom>
          <a:solidFill>
            <a:srgbClr val="3D85C6">
              <a:alpha val="49440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3" name="Google Shape;3133;p227"/>
          <p:cNvSpPr/>
          <p:nvPr/>
        </p:nvSpPr>
        <p:spPr>
          <a:xfrm>
            <a:off x="6869950" y="2111825"/>
            <a:ext cx="157500" cy="157500"/>
          </a:xfrm>
          <a:prstGeom prst="ellipse">
            <a:avLst/>
          </a:prstGeom>
          <a:solidFill>
            <a:srgbClr val="3D85C6">
              <a:alpha val="49440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4" name="Google Shape;3134;p227"/>
          <p:cNvSpPr txBox="1"/>
          <p:nvPr/>
        </p:nvSpPr>
        <p:spPr>
          <a:xfrm>
            <a:off x="89625" y="2771400"/>
            <a:ext cx="1684500" cy="7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Infection Test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0- Negative 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1 - Positive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35" name="Google Shape;3135;p227"/>
          <p:cNvSpPr txBox="1"/>
          <p:nvPr/>
        </p:nvSpPr>
        <p:spPr>
          <a:xfrm>
            <a:off x="4158525" y="4722875"/>
            <a:ext cx="14439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RNA Level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136" name="Google Shape;3136;p227"/>
          <p:cNvCxnSpPr/>
          <p:nvPr/>
        </p:nvCxnSpPr>
        <p:spPr>
          <a:xfrm rot="10800000">
            <a:off x="1931625" y="3244250"/>
            <a:ext cx="224100" cy="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37" name="Google Shape;3137;p227"/>
          <p:cNvSpPr txBox="1"/>
          <p:nvPr/>
        </p:nvSpPr>
        <p:spPr>
          <a:xfrm>
            <a:off x="8060725" y="2990988"/>
            <a:ext cx="572400" cy="3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0.5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38" name="Google Shape;3138;p227"/>
          <p:cNvSpPr txBox="1"/>
          <p:nvPr/>
        </p:nvSpPr>
        <p:spPr>
          <a:xfrm>
            <a:off x="7311300" y="1106625"/>
            <a:ext cx="1684500" cy="859500"/>
          </a:xfrm>
          <a:prstGeom prst="rect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Actual Status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 Negative 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       Positive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39" name="Google Shape;3139;p227"/>
          <p:cNvSpPr/>
          <p:nvPr/>
        </p:nvSpPr>
        <p:spPr>
          <a:xfrm>
            <a:off x="7542050" y="1695825"/>
            <a:ext cx="157500" cy="157500"/>
          </a:xfrm>
          <a:prstGeom prst="ellipse">
            <a:avLst/>
          </a:prstGeom>
          <a:solidFill>
            <a:srgbClr val="3D85C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0" name="Google Shape;3140;p227"/>
          <p:cNvSpPr/>
          <p:nvPr/>
        </p:nvSpPr>
        <p:spPr>
          <a:xfrm>
            <a:off x="7542050" y="1450950"/>
            <a:ext cx="157500" cy="157500"/>
          </a:xfrm>
          <a:prstGeom prst="ellipse">
            <a:avLst/>
          </a:prstGeom>
          <a:solidFill>
            <a:srgbClr val="E0666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1" name="Google Shape;3141;p227"/>
          <p:cNvSpPr/>
          <p:nvPr/>
        </p:nvSpPr>
        <p:spPr>
          <a:xfrm rot="1933327">
            <a:off x="3916468" y="3132547"/>
            <a:ext cx="428730" cy="223396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CC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2" name="Google Shape;3142;p227"/>
          <p:cNvSpPr/>
          <p:nvPr/>
        </p:nvSpPr>
        <p:spPr>
          <a:xfrm>
            <a:off x="3237375" y="1184425"/>
            <a:ext cx="1128900" cy="5400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6" name="Shape 3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7" name="Google Shape;3147;p228"/>
          <p:cNvCxnSpPr/>
          <p:nvPr/>
        </p:nvCxnSpPr>
        <p:spPr>
          <a:xfrm>
            <a:off x="2155725" y="3600475"/>
            <a:ext cx="5957700" cy="0"/>
          </a:xfrm>
          <a:prstGeom prst="straightConnector1">
            <a:avLst/>
          </a:prstGeom>
          <a:noFill/>
          <a:ln cap="flat" cmpd="sng" w="38100">
            <a:solidFill>
              <a:srgbClr val="E69138"/>
            </a:solidFill>
            <a:prstDash val="dashDot"/>
            <a:round/>
            <a:headEnd len="med" w="med" type="none"/>
            <a:tailEnd len="med" w="med" type="none"/>
          </a:ln>
        </p:spPr>
      </p:cxnSp>
      <p:sp>
        <p:nvSpPr>
          <p:cNvPr id="3148" name="Google Shape;3148;p22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49" name="Google Shape;3149;p228"/>
          <p:cNvSpPr txBox="1"/>
          <p:nvPr>
            <p:ph idx="1" type="body"/>
          </p:nvPr>
        </p:nvSpPr>
        <p:spPr>
          <a:xfrm>
            <a:off x="311700" y="1152475"/>
            <a:ext cx="8684100" cy="132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What if we lowered the cut-off?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150" name="Google Shape;3150;p22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151" name="Google Shape;3151;p22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52" name="Google Shape;3152;p228"/>
          <p:cNvCxnSpPr/>
          <p:nvPr/>
        </p:nvCxnSpPr>
        <p:spPr>
          <a:xfrm>
            <a:off x="2155725" y="2032925"/>
            <a:ext cx="0" cy="23979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53" name="Google Shape;3153;p228"/>
          <p:cNvCxnSpPr/>
          <p:nvPr/>
        </p:nvCxnSpPr>
        <p:spPr>
          <a:xfrm rot="10800000">
            <a:off x="2155725" y="4430825"/>
            <a:ext cx="5838600" cy="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54" name="Google Shape;3154;p228"/>
          <p:cNvCxnSpPr/>
          <p:nvPr/>
        </p:nvCxnSpPr>
        <p:spPr>
          <a:xfrm rot="10800000">
            <a:off x="1931625" y="2190575"/>
            <a:ext cx="224100" cy="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55" name="Google Shape;3155;p228"/>
          <p:cNvCxnSpPr/>
          <p:nvPr/>
        </p:nvCxnSpPr>
        <p:spPr>
          <a:xfrm rot="10800000">
            <a:off x="1931625" y="4234850"/>
            <a:ext cx="224100" cy="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56" name="Google Shape;3156;p228"/>
          <p:cNvSpPr txBox="1"/>
          <p:nvPr/>
        </p:nvSpPr>
        <p:spPr>
          <a:xfrm>
            <a:off x="1608200" y="4005988"/>
            <a:ext cx="320400" cy="3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0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57" name="Google Shape;3157;p228"/>
          <p:cNvSpPr txBox="1"/>
          <p:nvPr/>
        </p:nvSpPr>
        <p:spPr>
          <a:xfrm>
            <a:off x="1608200" y="1975988"/>
            <a:ext cx="320400" cy="3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158" name="Google Shape;3158;p228"/>
          <p:cNvCxnSpPr/>
          <p:nvPr/>
        </p:nvCxnSpPr>
        <p:spPr>
          <a:xfrm flipH="1" rot="10800000">
            <a:off x="2180625" y="2190600"/>
            <a:ext cx="5020200" cy="20661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rgbClr val="741B47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3159" name="Google Shape;3159;p228"/>
          <p:cNvSpPr/>
          <p:nvPr/>
        </p:nvSpPr>
        <p:spPr>
          <a:xfrm>
            <a:off x="3889925" y="4352075"/>
            <a:ext cx="157500" cy="157500"/>
          </a:xfrm>
          <a:prstGeom prst="ellipse">
            <a:avLst/>
          </a:prstGeom>
          <a:solidFill>
            <a:srgbClr val="E0666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0" name="Google Shape;3160;p228"/>
          <p:cNvSpPr/>
          <p:nvPr/>
        </p:nvSpPr>
        <p:spPr>
          <a:xfrm>
            <a:off x="3503025" y="4352075"/>
            <a:ext cx="157500" cy="157500"/>
          </a:xfrm>
          <a:prstGeom prst="ellipse">
            <a:avLst/>
          </a:prstGeom>
          <a:solidFill>
            <a:srgbClr val="E0666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1" name="Google Shape;3161;p228"/>
          <p:cNvSpPr/>
          <p:nvPr/>
        </p:nvSpPr>
        <p:spPr>
          <a:xfrm>
            <a:off x="3038275" y="4352075"/>
            <a:ext cx="157500" cy="157500"/>
          </a:xfrm>
          <a:prstGeom prst="ellipse">
            <a:avLst/>
          </a:prstGeom>
          <a:solidFill>
            <a:srgbClr val="E0666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2" name="Google Shape;3162;p228"/>
          <p:cNvSpPr/>
          <p:nvPr/>
        </p:nvSpPr>
        <p:spPr>
          <a:xfrm>
            <a:off x="5237175" y="4352075"/>
            <a:ext cx="157500" cy="157500"/>
          </a:xfrm>
          <a:prstGeom prst="ellipse">
            <a:avLst/>
          </a:prstGeom>
          <a:solidFill>
            <a:srgbClr val="3D85C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3" name="Google Shape;3163;p228"/>
          <p:cNvSpPr/>
          <p:nvPr/>
        </p:nvSpPr>
        <p:spPr>
          <a:xfrm>
            <a:off x="4366275" y="4352075"/>
            <a:ext cx="157500" cy="157500"/>
          </a:xfrm>
          <a:prstGeom prst="ellipse">
            <a:avLst/>
          </a:prstGeom>
          <a:solidFill>
            <a:srgbClr val="3D85C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4" name="Google Shape;3164;p228"/>
          <p:cNvSpPr/>
          <p:nvPr/>
        </p:nvSpPr>
        <p:spPr>
          <a:xfrm>
            <a:off x="6186500" y="4352075"/>
            <a:ext cx="157500" cy="157500"/>
          </a:xfrm>
          <a:prstGeom prst="ellipse">
            <a:avLst/>
          </a:prstGeom>
          <a:solidFill>
            <a:srgbClr val="3D85C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5" name="Google Shape;3165;p228"/>
          <p:cNvSpPr/>
          <p:nvPr/>
        </p:nvSpPr>
        <p:spPr>
          <a:xfrm>
            <a:off x="6869950" y="4352075"/>
            <a:ext cx="157500" cy="157500"/>
          </a:xfrm>
          <a:prstGeom prst="ellipse">
            <a:avLst/>
          </a:prstGeom>
          <a:solidFill>
            <a:srgbClr val="3D85C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6" name="Google Shape;3166;p228"/>
          <p:cNvSpPr/>
          <p:nvPr/>
        </p:nvSpPr>
        <p:spPr>
          <a:xfrm>
            <a:off x="4801725" y="4352075"/>
            <a:ext cx="157500" cy="157500"/>
          </a:xfrm>
          <a:prstGeom prst="ellipse">
            <a:avLst/>
          </a:prstGeom>
          <a:solidFill>
            <a:srgbClr val="E0666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7" name="Google Shape;3167;p228"/>
          <p:cNvSpPr/>
          <p:nvPr/>
        </p:nvSpPr>
        <p:spPr>
          <a:xfrm>
            <a:off x="3038275" y="4047275"/>
            <a:ext cx="157500" cy="157500"/>
          </a:xfrm>
          <a:prstGeom prst="ellipse">
            <a:avLst/>
          </a:prstGeom>
          <a:solidFill>
            <a:srgbClr val="DE2222">
              <a:alpha val="52249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8" name="Google Shape;3168;p228"/>
          <p:cNvSpPr/>
          <p:nvPr/>
        </p:nvSpPr>
        <p:spPr>
          <a:xfrm>
            <a:off x="3503025" y="3894875"/>
            <a:ext cx="157500" cy="157500"/>
          </a:xfrm>
          <a:prstGeom prst="ellipse">
            <a:avLst/>
          </a:prstGeom>
          <a:solidFill>
            <a:srgbClr val="DE2222">
              <a:alpha val="52249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9" name="Google Shape;3169;p228"/>
          <p:cNvSpPr/>
          <p:nvPr/>
        </p:nvSpPr>
        <p:spPr>
          <a:xfrm>
            <a:off x="3884025" y="3666275"/>
            <a:ext cx="157500" cy="157500"/>
          </a:xfrm>
          <a:prstGeom prst="ellipse">
            <a:avLst/>
          </a:prstGeom>
          <a:solidFill>
            <a:srgbClr val="DE2222">
              <a:alpha val="52249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0" name="Google Shape;3170;p228"/>
          <p:cNvSpPr/>
          <p:nvPr/>
        </p:nvSpPr>
        <p:spPr>
          <a:xfrm>
            <a:off x="4722225" y="3056675"/>
            <a:ext cx="157500" cy="157500"/>
          </a:xfrm>
          <a:prstGeom prst="ellipse">
            <a:avLst/>
          </a:prstGeom>
          <a:solidFill>
            <a:srgbClr val="DE2222">
              <a:alpha val="52249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1" name="Google Shape;3171;p228"/>
          <p:cNvSpPr/>
          <p:nvPr/>
        </p:nvSpPr>
        <p:spPr>
          <a:xfrm>
            <a:off x="4366275" y="3361475"/>
            <a:ext cx="157500" cy="157500"/>
          </a:xfrm>
          <a:prstGeom prst="ellipse">
            <a:avLst/>
          </a:prstGeom>
          <a:solidFill>
            <a:srgbClr val="3D85C6">
              <a:alpha val="49440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2" name="Google Shape;3172;p228"/>
          <p:cNvSpPr/>
          <p:nvPr/>
        </p:nvSpPr>
        <p:spPr>
          <a:xfrm>
            <a:off x="5204475" y="2675675"/>
            <a:ext cx="157500" cy="157500"/>
          </a:xfrm>
          <a:prstGeom prst="ellipse">
            <a:avLst/>
          </a:prstGeom>
          <a:solidFill>
            <a:srgbClr val="3D85C6">
              <a:alpha val="49440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3" name="Google Shape;3173;p228"/>
          <p:cNvSpPr/>
          <p:nvPr/>
        </p:nvSpPr>
        <p:spPr>
          <a:xfrm>
            <a:off x="6195075" y="2218475"/>
            <a:ext cx="157500" cy="157500"/>
          </a:xfrm>
          <a:prstGeom prst="ellipse">
            <a:avLst/>
          </a:prstGeom>
          <a:solidFill>
            <a:srgbClr val="3D85C6">
              <a:alpha val="49440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4" name="Google Shape;3174;p228"/>
          <p:cNvSpPr/>
          <p:nvPr/>
        </p:nvSpPr>
        <p:spPr>
          <a:xfrm>
            <a:off x="6869950" y="2111825"/>
            <a:ext cx="157500" cy="157500"/>
          </a:xfrm>
          <a:prstGeom prst="ellipse">
            <a:avLst/>
          </a:prstGeom>
          <a:solidFill>
            <a:srgbClr val="3D85C6">
              <a:alpha val="49440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5" name="Google Shape;3175;p228"/>
          <p:cNvSpPr txBox="1"/>
          <p:nvPr/>
        </p:nvSpPr>
        <p:spPr>
          <a:xfrm>
            <a:off x="89625" y="2771400"/>
            <a:ext cx="1684500" cy="7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Infection Test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0- Negative 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1 - Positive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76" name="Google Shape;3176;p228"/>
          <p:cNvSpPr txBox="1"/>
          <p:nvPr/>
        </p:nvSpPr>
        <p:spPr>
          <a:xfrm>
            <a:off x="4158525" y="4722875"/>
            <a:ext cx="14439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RNA Level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177" name="Google Shape;3177;p228"/>
          <p:cNvCxnSpPr/>
          <p:nvPr/>
        </p:nvCxnSpPr>
        <p:spPr>
          <a:xfrm rot="10800000">
            <a:off x="1931625" y="3244250"/>
            <a:ext cx="224100" cy="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78" name="Google Shape;3178;p228"/>
          <p:cNvSpPr txBox="1"/>
          <p:nvPr/>
        </p:nvSpPr>
        <p:spPr>
          <a:xfrm>
            <a:off x="8060725" y="3371988"/>
            <a:ext cx="572400" cy="3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0.4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79" name="Google Shape;3179;p228"/>
          <p:cNvSpPr txBox="1"/>
          <p:nvPr/>
        </p:nvSpPr>
        <p:spPr>
          <a:xfrm>
            <a:off x="7311300" y="1106625"/>
            <a:ext cx="1684500" cy="859500"/>
          </a:xfrm>
          <a:prstGeom prst="rect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Actual Status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 Negative 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       Positive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80" name="Google Shape;3180;p228"/>
          <p:cNvSpPr/>
          <p:nvPr/>
        </p:nvSpPr>
        <p:spPr>
          <a:xfrm>
            <a:off x="7542050" y="1695825"/>
            <a:ext cx="157500" cy="157500"/>
          </a:xfrm>
          <a:prstGeom prst="ellipse">
            <a:avLst/>
          </a:prstGeom>
          <a:solidFill>
            <a:srgbClr val="3D85C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1" name="Google Shape;3181;p228"/>
          <p:cNvSpPr/>
          <p:nvPr/>
        </p:nvSpPr>
        <p:spPr>
          <a:xfrm>
            <a:off x="7542050" y="1450950"/>
            <a:ext cx="157500" cy="157500"/>
          </a:xfrm>
          <a:prstGeom prst="ellipse">
            <a:avLst/>
          </a:prstGeom>
          <a:solidFill>
            <a:srgbClr val="E0666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5" name="Shape 3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86" name="Google Shape;3186;p229"/>
          <p:cNvCxnSpPr/>
          <p:nvPr/>
        </p:nvCxnSpPr>
        <p:spPr>
          <a:xfrm>
            <a:off x="2155725" y="3600475"/>
            <a:ext cx="5957700" cy="0"/>
          </a:xfrm>
          <a:prstGeom prst="straightConnector1">
            <a:avLst/>
          </a:prstGeom>
          <a:noFill/>
          <a:ln cap="flat" cmpd="sng" w="38100">
            <a:solidFill>
              <a:srgbClr val="E69138"/>
            </a:solidFill>
            <a:prstDash val="dashDot"/>
            <a:round/>
            <a:headEnd len="med" w="med" type="none"/>
            <a:tailEnd len="med" w="med" type="none"/>
          </a:ln>
        </p:spPr>
      </p:cxnSp>
      <p:sp>
        <p:nvSpPr>
          <p:cNvPr id="3187" name="Google Shape;3187;p22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88" name="Google Shape;3188;p229"/>
          <p:cNvSpPr txBox="1"/>
          <p:nvPr>
            <p:ph idx="1" type="body"/>
          </p:nvPr>
        </p:nvSpPr>
        <p:spPr>
          <a:xfrm>
            <a:off x="311700" y="1152475"/>
            <a:ext cx="8684100" cy="132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TP: 3    FP: 2    FN:0    TN:3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189" name="Google Shape;3189;p22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190" name="Google Shape;3190;p22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91" name="Google Shape;3191;p229"/>
          <p:cNvCxnSpPr/>
          <p:nvPr/>
        </p:nvCxnSpPr>
        <p:spPr>
          <a:xfrm>
            <a:off x="2155725" y="2032925"/>
            <a:ext cx="0" cy="23979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92" name="Google Shape;3192;p229"/>
          <p:cNvCxnSpPr/>
          <p:nvPr/>
        </p:nvCxnSpPr>
        <p:spPr>
          <a:xfrm rot="10800000">
            <a:off x="2155725" y="4430825"/>
            <a:ext cx="5838600" cy="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93" name="Google Shape;3193;p229"/>
          <p:cNvCxnSpPr/>
          <p:nvPr/>
        </p:nvCxnSpPr>
        <p:spPr>
          <a:xfrm rot="10800000">
            <a:off x="1931625" y="2190575"/>
            <a:ext cx="224100" cy="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94" name="Google Shape;3194;p229"/>
          <p:cNvCxnSpPr/>
          <p:nvPr/>
        </p:nvCxnSpPr>
        <p:spPr>
          <a:xfrm rot="10800000">
            <a:off x="1931625" y="4234850"/>
            <a:ext cx="224100" cy="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95" name="Google Shape;3195;p229"/>
          <p:cNvSpPr txBox="1"/>
          <p:nvPr/>
        </p:nvSpPr>
        <p:spPr>
          <a:xfrm>
            <a:off x="1608200" y="4005988"/>
            <a:ext cx="320400" cy="3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0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96" name="Google Shape;3196;p229"/>
          <p:cNvSpPr txBox="1"/>
          <p:nvPr/>
        </p:nvSpPr>
        <p:spPr>
          <a:xfrm>
            <a:off x="1608200" y="1975988"/>
            <a:ext cx="320400" cy="3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197" name="Google Shape;3197;p229"/>
          <p:cNvCxnSpPr/>
          <p:nvPr/>
        </p:nvCxnSpPr>
        <p:spPr>
          <a:xfrm flipH="1" rot="10800000">
            <a:off x="2180625" y="2190600"/>
            <a:ext cx="5020200" cy="20661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rgbClr val="741B47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3198" name="Google Shape;3198;p229"/>
          <p:cNvSpPr/>
          <p:nvPr/>
        </p:nvSpPr>
        <p:spPr>
          <a:xfrm>
            <a:off x="3889925" y="4352075"/>
            <a:ext cx="157500" cy="157500"/>
          </a:xfrm>
          <a:prstGeom prst="ellipse">
            <a:avLst/>
          </a:prstGeom>
          <a:solidFill>
            <a:srgbClr val="E0666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9" name="Google Shape;3199;p229"/>
          <p:cNvSpPr/>
          <p:nvPr/>
        </p:nvSpPr>
        <p:spPr>
          <a:xfrm>
            <a:off x="3503025" y="4352075"/>
            <a:ext cx="157500" cy="157500"/>
          </a:xfrm>
          <a:prstGeom prst="ellipse">
            <a:avLst/>
          </a:prstGeom>
          <a:solidFill>
            <a:srgbClr val="E0666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0" name="Google Shape;3200;p229"/>
          <p:cNvSpPr/>
          <p:nvPr/>
        </p:nvSpPr>
        <p:spPr>
          <a:xfrm>
            <a:off x="3038275" y="4352075"/>
            <a:ext cx="157500" cy="157500"/>
          </a:xfrm>
          <a:prstGeom prst="ellipse">
            <a:avLst/>
          </a:prstGeom>
          <a:solidFill>
            <a:srgbClr val="E0666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1" name="Google Shape;3201;p229"/>
          <p:cNvSpPr/>
          <p:nvPr/>
        </p:nvSpPr>
        <p:spPr>
          <a:xfrm>
            <a:off x="5237175" y="4352075"/>
            <a:ext cx="157500" cy="157500"/>
          </a:xfrm>
          <a:prstGeom prst="ellipse">
            <a:avLst/>
          </a:prstGeom>
          <a:solidFill>
            <a:srgbClr val="3D85C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2" name="Google Shape;3202;p229"/>
          <p:cNvSpPr/>
          <p:nvPr/>
        </p:nvSpPr>
        <p:spPr>
          <a:xfrm>
            <a:off x="4366275" y="4352075"/>
            <a:ext cx="157500" cy="157500"/>
          </a:xfrm>
          <a:prstGeom prst="ellipse">
            <a:avLst/>
          </a:prstGeom>
          <a:solidFill>
            <a:srgbClr val="3D85C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3" name="Google Shape;3203;p229"/>
          <p:cNvSpPr/>
          <p:nvPr/>
        </p:nvSpPr>
        <p:spPr>
          <a:xfrm>
            <a:off x="6186500" y="4352075"/>
            <a:ext cx="157500" cy="157500"/>
          </a:xfrm>
          <a:prstGeom prst="ellipse">
            <a:avLst/>
          </a:prstGeom>
          <a:solidFill>
            <a:srgbClr val="3D85C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4" name="Google Shape;3204;p229"/>
          <p:cNvSpPr/>
          <p:nvPr/>
        </p:nvSpPr>
        <p:spPr>
          <a:xfrm>
            <a:off x="6869950" y="4352075"/>
            <a:ext cx="157500" cy="157500"/>
          </a:xfrm>
          <a:prstGeom prst="ellipse">
            <a:avLst/>
          </a:prstGeom>
          <a:solidFill>
            <a:srgbClr val="3D85C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5" name="Google Shape;3205;p229"/>
          <p:cNvSpPr/>
          <p:nvPr/>
        </p:nvSpPr>
        <p:spPr>
          <a:xfrm>
            <a:off x="4801725" y="4352075"/>
            <a:ext cx="157500" cy="157500"/>
          </a:xfrm>
          <a:prstGeom prst="ellipse">
            <a:avLst/>
          </a:prstGeom>
          <a:solidFill>
            <a:srgbClr val="E0666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6" name="Google Shape;3206;p229"/>
          <p:cNvSpPr/>
          <p:nvPr/>
        </p:nvSpPr>
        <p:spPr>
          <a:xfrm>
            <a:off x="3038275" y="4047275"/>
            <a:ext cx="157500" cy="157500"/>
          </a:xfrm>
          <a:prstGeom prst="ellipse">
            <a:avLst/>
          </a:prstGeom>
          <a:solidFill>
            <a:srgbClr val="DE2222">
              <a:alpha val="52249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7" name="Google Shape;3207;p229"/>
          <p:cNvSpPr/>
          <p:nvPr/>
        </p:nvSpPr>
        <p:spPr>
          <a:xfrm>
            <a:off x="3503025" y="3894875"/>
            <a:ext cx="157500" cy="157500"/>
          </a:xfrm>
          <a:prstGeom prst="ellipse">
            <a:avLst/>
          </a:prstGeom>
          <a:solidFill>
            <a:srgbClr val="DE2222">
              <a:alpha val="52249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8" name="Google Shape;3208;p229"/>
          <p:cNvSpPr/>
          <p:nvPr/>
        </p:nvSpPr>
        <p:spPr>
          <a:xfrm>
            <a:off x="3884025" y="3666275"/>
            <a:ext cx="157500" cy="157500"/>
          </a:xfrm>
          <a:prstGeom prst="ellipse">
            <a:avLst/>
          </a:prstGeom>
          <a:solidFill>
            <a:srgbClr val="DE2222">
              <a:alpha val="52249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9" name="Google Shape;3209;p229"/>
          <p:cNvSpPr/>
          <p:nvPr/>
        </p:nvSpPr>
        <p:spPr>
          <a:xfrm>
            <a:off x="4722225" y="3056675"/>
            <a:ext cx="157500" cy="157500"/>
          </a:xfrm>
          <a:prstGeom prst="ellipse">
            <a:avLst/>
          </a:prstGeom>
          <a:solidFill>
            <a:srgbClr val="DE2222">
              <a:alpha val="52249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0" name="Google Shape;3210;p229"/>
          <p:cNvSpPr/>
          <p:nvPr/>
        </p:nvSpPr>
        <p:spPr>
          <a:xfrm>
            <a:off x="4366275" y="3361475"/>
            <a:ext cx="157500" cy="157500"/>
          </a:xfrm>
          <a:prstGeom prst="ellipse">
            <a:avLst/>
          </a:prstGeom>
          <a:solidFill>
            <a:srgbClr val="3D85C6">
              <a:alpha val="49440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1" name="Google Shape;3211;p229"/>
          <p:cNvSpPr/>
          <p:nvPr/>
        </p:nvSpPr>
        <p:spPr>
          <a:xfrm>
            <a:off x="5204475" y="2675675"/>
            <a:ext cx="157500" cy="157500"/>
          </a:xfrm>
          <a:prstGeom prst="ellipse">
            <a:avLst/>
          </a:prstGeom>
          <a:solidFill>
            <a:srgbClr val="3D85C6">
              <a:alpha val="49440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2" name="Google Shape;3212;p229"/>
          <p:cNvSpPr/>
          <p:nvPr/>
        </p:nvSpPr>
        <p:spPr>
          <a:xfrm>
            <a:off x="6195075" y="2218475"/>
            <a:ext cx="157500" cy="157500"/>
          </a:xfrm>
          <a:prstGeom prst="ellipse">
            <a:avLst/>
          </a:prstGeom>
          <a:solidFill>
            <a:srgbClr val="3D85C6">
              <a:alpha val="49440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3" name="Google Shape;3213;p229"/>
          <p:cNvSpPr/>
          <p:nvPr/>
        </p:nvSpPr>
        <p:spPr>
          <a:xfrm>
            <a:off x="6869950" y="2111825"/>
            <a:ext cx="157500" cy="157500"/>
          </a:xfrm>
          <a:prstGeom prst="ellipse">
            <a:avLst/>
          </a:prstGeom>
          <a:solidFill>
            <a:srgbClr val="3D85C6">
              <a:alpha val="49440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4" name="Google Shape;3214;p229"/>
          <p:cNvSpPr txBox="1"/>
          <p:nvPr/>
        </p:nvSpPr>
        <p:spPr>
          <a:xfrm>
            <a:off x="89625" y="2771400"/>
            <a:ext cx="1684500" cy="7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Infection Test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0- Negative 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1 - Positive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15" name="Google Shape;3215;p229"/>
          <p:cNvSpPr txBox="1"/>
          <p:nvPr/>
        </p:nvSpPr>
        <p:spPr>
          <a:xfrm>
            <a:off x="4158525" y="4722875"/>
            <a:ext cx="14439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RNA Level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216" name="Google Shape;3216;p229"/>
          <p:cNvCxnSpPr/>
          <p:nvPr/>
        </p:nvCxnSpPr>
        <p:spPr>
          <a:xfrm rot="10800000">
            <a:off x="1931625" y="3244250"/>
            <a:ext cx="224100" cy="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17" name="Google Shape;3217;p229"/>
          <p:cNvSpPr txBox="1"/>
          <p:nvPr/>
        </p:nvSpPr>
        <p:spPr>
          <a:xfrm>
            <a:off x="8060725" y="3371988"/>
            <a:ext cx="572400" cy="3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0.4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18" name="Google Shape;3218;p229"/>
          <p:cNvSpPr txBox="1"/>
          <p:nvPr/>
        </p:nvSpPr>
        <p:spPr>
          <a:xfrm>
            <a:off x="7311300" y="1106625"/>
            <a:ext cx="1684500" cy="859500"/>
          </a:xfrm>
          <a:prstGeom prst="rect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Actual Status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 Negative 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       Positive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19" name="Google Shape;3219;p229"/>
          <p:cNvSpPr/>
          <p:nvPr/>
        </p:nvSpPr>
        <p:spPr>
          <a:xfrm>
            <a:off x="7542050" y="1695825"/>
            <a:ext cx="157500" cy="157500"/>
          </a:xfrm>
          <a:prstGeom prst="ellipse">
            <a:avLst/>
          </a:prstGeom>
          <a:solidFill>
            <a:srgbClr val="3D85C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0" name="Google Shape;3220;p229"/>
          <p:cNvSpPr/>
          <p:nvPr/>
        </p:nvSpPr>
        <p:spPr>
          <a:xfrm>
            <a:off x="7542050" y="1450950"/>
            <a:ext cx="157500" cy="157500"/>
          </a:xfrm>
          <a:prstGeom prst="ellipse">
            <a:avLst/>
          </a:prstGeom>
          <a:solidFill>
            <a:srgbClr val="E0666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1" name="Google Shape;3221;p229"/>
          <p:cNvSpPr/>
          <p:nvPr/>
        </p:nvSpPr>
        <p:spPr>
          <a:xfrm>
            <a:off x="2118975" y="1171175"/>
            <a:ext cx="2288100" cy="6159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2" name="Google Shape;3222;p229"/>
          <p:cNvSpPr/>
          <p:nvPr/>
        </p:nvSpPr>
        <p:spPr>
          <a:xfrm rot="1933327">
            <a:off x="3910568" y="3111947"/>
            <a:ext cx="428730" cy="223396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6913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3" name="Google Shape;3223;p229"/>
          <p:cNvSpPr/>
          <p:nvPr/>
        </p:nvSpPr>
        <p:spPr>
          <a:xfrm rot="1933327">
            <a:off x="4292393" y="2806922"/>
            <a:ext cx="428730" cy="223396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6913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7" name="Shape 3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8" name="Google Shape;3228;p23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29" name="Google Shape;3229;p230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In certain situations, we gladly accept more false positives to reduce false negatives.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Imagine a dangerous virus test, we would much rather produce false positives and later do more stringent examination than accidentally release a false negative!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230" name="Google Shape;3230;p23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231" name="Google Shape;3231;p23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5" name="Shape 3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36" name="Google Shape;3236;p231"/>
          <p:cNvCxnSpPr/>
          <p:nvPr/>
        </p:nvCxnSpPr>
        <p:spPr>
          <a:xfrm>
            <a:off x="2155725" y="3600475"/>
            <a:ext cx="5957700" cy="0"/>
          </a:xfrm>
          <a:prstGeom prst="straightConnector1">
            <a:avLst/>
          </a:prstGeom>
          <a:noFill/>
          <a:ln cap="flat" cmpd="sng" w="38100">
            <a:solidFill>
              <a:srgbClr val="E69138"/>
            </a:solidFill>
            <a:prstDash val="dashDot"/>
            <a:round/>
            <a:headEnd len="med" w="med" type="none"/>
            <a:tailEnd len="med" w="med" type="none"/>
          </a:ln>
        </p:spPr>
      </p:cxnSp>
      <p:sp>
        <p:nvSpPr>
          <p:cNvPr id="3237" name="Google Shape;3237;p23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38" name="Google Shape;3238;p231"/>
          <p:cNvSpPr txBox="1"/>
          <p:nvPr>
            <p:ph idx="1" type="body"/>
          </p:nvPr>
        </p:nvSpPr>
        <p:spPr>
          <a:xfrm>
            <a:off x="311700" y="1152475"/>
            <a:ext cx="8684100" cy="132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TP: 3    FP: 2    FN:0    TN:3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239" name="Google Shape;3239;p23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240" name="Google Shape;3240;p23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41" name="Google Shape;3241;p231"/>
          <p:cNvCxnSpPr/>
          <p:nvPr/>
        </p:nvCxnSpPr>
        <p:spPr>
          <a:xfrm>
            <a:off x="2155725" y="2032925"/>
            <a:ext cx="0" cy="23979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42" name="Google Shape;3242;p231"/>
          <p:cNvCxnSpPr/>
          <p:nvPr/>
        </p:nvCxnSpPr>
        <p:spPr>
          <a:xfrm rot="10800000">
            <a:off x="2155725" y="4430825"/>
            <a:ext cx="5838600" cy="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43" name="Google Shape;3243;p231"/>
          <p:cNvCxnSpPr/>
          <p:nvPr/>
        </p:nvCxnSpPr>
        <p:spPr>
          <a:xfrm rot="10800000">
            <a:off x="1931625" y="2190575"/>
            <a:ext cx="224100" cy="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44" name="Google Shape;3244;p231"/>
          <p:cNvCxnSpPr/>
          <p:nvPr/>
        </p:nvCxnSpPr>
        <p:spPr>
          <a:xfrm rot="10800000">
            <a:off x="1931625" y="4234850"/>
            <a:ext cx="224100" cy="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45" name="Google Shape;3245;p231"/>
          <p:cNvSpPr txBox="1"/>
          <p:nvPr/>
        </p:nvSpPr>
        <p:spPr>
          <a:xfrm>
            <a:off x="1608200" y="4005988"/>
            <a:ext cx="320400" cy="3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0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46" name="Google Shape;3246;p231"/>
          <p:cNvSpPr txBox="1"/>
          <p:nvPr/>
        </p:nvSpPr>
        <p:spPr>
          <a:xfrm>
            <a:off x="1608200" y="1975988"/>
            <a:ext cx="320400" cy="3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247" name="Google Shape;3247;p231"/>
          <p:cNvCxnSpPr/>
          <p:nvPr/>
        </p:nvCxnSpPr>
        <p:spPr>
          <a:xfrm flipH="1" rot="10800000">
            <a:off x="2180625" y="2190600"/>
            <a:ext cx="5020200" cy="20661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rgbClr val="741B47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3248" name="Google Shape;3248;p231"/>
          <p:cNvSpPr/>
          <p:nvPr/>
        </p:nvSpPr>
        <p:spPr>
          <a:xfrm>
            <a:off x="3889925" y="4352075"/>
            <a:ext cx="157500" cy="157500"/>
          </a:xfrm>
          <a:prstGeom prst="ellipse">
            <a:avLst/>
          </a:prstGeom>
          <a:solidFill>
            <a:srgbClr val="E0666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9" name="Google Shape;3249;p231"/>
          <p:cNvSpPr/>
          <p:nvPr/>
        </p:nvSpPr>
        <p:spPr>
          <a:xfrm>
            <a:off x="3503025" y="4352075"/>
            <a:ext cx="157500" cy="157500"/>
          </a:xfrm>
          <a:prstGeom prst="ellipse">
            <a:avLst/>
          </a:prstGeom>
          <a:solidFill>
            <a:srgbClr val="E0666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0" name="Google Shape;3250;p231"/>
          <p:cNvSpPr/>
          <p:nvPr/>
        </p:nvSpPr>
        <p:spPr>
          <a:xfrm>
            <a:off x="3038275" y="4352075"/>
            <a:ext cx="157500" cy="157500"/>
          </a:xfrm>
          <a:prstGeom prst="ellipse">
            <a:avLst/>
          </a:prstGeom>
          <a:solidFill>
            <a:srgbClr val="E0666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1" name="Google Shape;3251;p231"/>
          <p:cNvSpPr/>
          <p:nvPr/>
        </p:nvSpPr>
        <p:spPr>
          <a:xfrm>
            <a:off x="5237175" y="4352075"/>
            <a:ext cx="157500" cy="157500"/>
          </a:xfrm>
          <a:prstGeom prst="ellipse">
            <a:avLst/>
          </a:prstGeom>
          <a:solidFill>
            <a:srgbClr val="3D85C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2" name="Google Shape;3252;p231"/>
          <p:cNvSpPr/>
          <p:nvPr/>
        </p:nvSpPr>
        <p:spPr>
          <a:xfrm>
            <a:off x="4366275" y="4352075"/>
            <a:ext cx="157500" cy="157500"/>
          </a:xfrm>
          <a:prstGeom prst="ellipse">
            <a:avLst/>
          </a:prstGeom>
          <a:solidFill>
            <a:srgbClr val="3D85C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3" name="Google Shape;3253;p231"/>
          <p:cNvSpPr/>
          <p:nvPr/>
        </p:nvSpPr>
        <p:spPr>
          <a:xfrm>
            <a:off x="6186500" y="4352075"/>
            <a:ext cx="157500" cy="157500"/>
          </a:xfrm>
          <a:prstGeom prst="ellipse">
            <a:avLst/>
          </a:prstGeom>
          <a:solidFill>
            <a:srgbClr val="3D85C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4" name="Google Shape;3254;p231"/>
          <p:cNvSpPr/>
          <p:nvPr/>
        </p:nvSpPr>
        <p:spPr>
          <a:xfrm>
            <a:off x="6869950" y="4352075"/>
            <a:ext cx="157500" cy="157500"/>
          </a:xfrm>
          <a:prstGeom prst="ellipse">
            <a:avLst/>
          </a:prstGeom>
          <a:solidFill>
            <a:srgbClr val="3D85C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5" name="Google Shape;3255;p231"/>
          <p:cNvSpPr/>
          <p:nvPr/>
        </p:nvSpPr>
        <p:spPr>
          <a:xfrm>
            <a:off x="4801725" y="4352075"/>
            <a:ext cx="157500" cy="157500"/>
          </a:xfrm>
          <a:prstGeom prst="ellipse">
            <a:avLst/>
          </a:prstGeom>
          <a:solidFill>
            <a:srgbClr val="E0666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6" name="Google Shape;3256;p231"/>
          <p:cNvSpPr/>
          <p:nvPr/>
        </p:nvSpPr>
        <p:spPr>
          <a:xfrm>
            <a:off x="3038275" y="4047275"/>
            <a:ext cx="157500" cy="157500"/>
          </a:xfrm>
          <a:prstGeom prst="ellipse">
            <a:avLst/>
          </a:prstGeom>
          <a:solidFill>
            <a:srgbClr val="DE2222">
              <a:alpha val="52249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7" name="Google Shape;3257;p231"/>
          <p:cNvSpPr/>
          <p:nvPr/>
        </p:nvSpPr>
        <p:spPr>
          <a:xfrm>
            <a:off x="3503025" y="3894875"/>
            <a:ext cx="157500" cy="157500"/>
          </a:xfrm>
          <a:prstGeom prst="ellipse">
            <a:avLst/>
          </a:prstGeom>
          <a:solidFill>
            <a:srgbClr val="DE2222">
              <a:alpha val="52249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8" name="Google Shape;3258;p231"/>
          <p:cNvSpPr/>
          <p:nvPr/>
        </p:nvSpPr>
        <p:spPr>
          <a:xfrm>
            <a:off x="3884025" y="3666275"/>
            <a:ext cx="157500" cy="157500"/>
          </a:xfrm>
          <a:prstGeom prst="ellipse">
            <a:avLst/>
          </a:prstGeom>
          <a:solidFill>
            <a:srgbClr val="DE2222">
              <a:alpha val="52249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9" name="Google Shape;3259;p231"/>
          <p:cNvSpPr/>
          <p:nvPr/>
        </p:nvSpPr>
        <p:spPr>
          <a:xfrm>
            <a:off x="4722225" y="3056675"/>
            <a:ext cx="157500" cy="157500"/>
          </a:xfrm>
          <a:prstGeom prst="ellipse">
            <a:avLst/>
          </a:prstGeom>
          <a:solidFill>
            <a:srgbClr val="DE2222">
              <a:alpha val="52249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0" name="Google Shape;3260;p231"/>
          <p:cNvSpPr/>
          <p:nvPr/>
        </p:nvSpPr>
        <p:spPr>
          <a:xfrm>
            <a:off x="4366275" y="3361475"/>
            <a:ext cx="157500" cy="157500"/>
          </a:xfrm>
          <a:prstGeom prst="ellipse">
            <a:avLst/>
          </a:prstGeom>
          <a:solidFill>
            <a:srgbClr val="3D85C6">
              <a:alpha val="49440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1" name="Google Shape;3261;p231"/>
          <p:cNvSpPr/>
          <p:nvPr/>
        </p:nvSpPr>
        <p:spPr>
          <a:xfrm>
            <a:off x="5204475" y="2675675"/>
            <a:ext cx="157500" cy="157500"/>
          </a:xfrm>
          <a:prstGeom prst="ellipse">
            <a:avLst/>
          </a:prstGeom>
          <a:solidFill>
            <a:srgbClr val="3D85C6">
              <a:alpha val="49440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2" name="Google Shape;3262;p231"/>
          <p:cNvSpPr/>
          <p:nvPr/>
        </p:nvSpPr>
        <p:spPr>
          <a:xfrm>
            <a:off x="6195075" y="2218475"/>
            <a:ext cx="157500" cy="157500"/>
          </a:xfrm>
          <a:prstGeom prst="ellipse">
            <a:avLst/>
          </a:prstGeom>
          <a:solidFill>
            <a:srgbClr val="3D85C6">
              <a:alpha val="49440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3" name="Google Shape;3263;p231"/>
          <p:cNvSpPr/>
          <p:nvPr/>
        </p:nvSpPr>
        <p:spPr>
          <a:xfrm>
            <a:off x="6869950" y="2111825"/>
            <a:ext cx="157500" cy="157500"/>
          </a:xfrm>
          <a:prstGeom prst="ellipse">
            <a:avLst/>
          </a:prstGeom>
          <a:solidFill>
            <a:srgbClr val="3D85C6">
              <a:alpha val="49440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4" name="Google Shape;3264;p231"/>
          <p:cNvSpPr txBox="1"/>
          <p:nvPr/>
        </p:nvSpPr>
        <p:spPr>
          <a:xfrm>
            <a:off x="89625" y="2771400"/>
            <a:ext cx="1684500" cy="7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Infection Test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0- Negative 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1 - Positive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65" name="Google Shape;3265;p231"/>
          <p:cNvSpPr txBox="1"/>
          <p:nvPr/>
        </p:nvSpPr>
        <p:spPr>
          <a:xfrm>
            <a:off x="4158525" y="4722875"/>
            <a:ext cx="14439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RNA Level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266" name="Google Shape;3266;p231"/>
          <p:cNvCxnSpPr/>
          <p:nvPr/>
        </p:nvCxnSpPr>
        <p:spPr>
          <a:xfrm rot="10800000">
            <a:off x="1931625" y="3244250"/>
            <a:ext cx="224100" cy="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67" name="Google Shape;3267;p231"/>
          <p:cNvSpPr txBox="1"/>
          <p:nvPr/>
        </p:nvSpPr>
        <p:spPr>
          <a:xfrm>
            <a:off x="8060725" y="3371988"/>
            <a:ext cx="572400" cy="3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0.4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68" name="Google Shape;3268;p231"/>
          <p:cNvSpPr txBox="1"/>
          <p:nvPr/>
        </p:nvSpPr>
        <p:spPr>
          <a:xfrm>
            <a:off x="7311300" y="1106625"/>
            <a:ext cx="1684500" cy="859500"/>
          </a:xfrm>
          <a:prstGeom prst="rect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Actual Status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 Negative 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       Positive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69" name="Google Shape;3269;p231"/>
          <p:cNvSpPr/>
          <p:nvPr/>
        </p:nvSpPr>
        <p:spPr>
          <a:xfrm>
            <a:off x="7542050" y="1695825"/>
            <a:ext cx="157500" cy="157500"/>
          </a:xfrm>
          <a:prstGeom prst="ellipse">
            <a:avLst/>
          </a:prstGeom>
          <a:solidFill>
            <a:srgbClr val="3D85C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0" name="Google Shape;3270;p231"/>
          <p:cNvSpPr/>
          <p:nvPr/>
        </p:nvSpPr>
        <p:spPr>
          <a:xfrm>
            <a:off x="7542050" y="1450950"/>
            <a:ext cx="157500" cy="157500"/>
          </a:xfrm>
          <a:prstGeom prst="ellipse">
            <a:avLst/>
          </a:prstGeom>
          <a:solidFill>
            <a:srgbClr val="E0666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1" name="Google Shape;3271;p231"/>
          <p:cNvSpPr/>
          <p:nvPr/>
        </p:nvSpPr>
        <p:spPr>
          <a:xfrm>
            <a:off x="2118975" y="1171175"/>
            <a:ext cx="2288100" cy="6159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2" name="Google Shape;3272;p231"/>
          <p:cNvSpPr/>
          <p:nvPr/>
        </p:nvSpPr>
        <p:spPr>
          <a:xfrm rot="1933327">
            <a:off x="3910568" y="3111947"/>
            <a:ext cx="428730" cy="223396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6913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3" name="Google Shape;3273;p231"/>
          <p:cNvSpPr/>
          <p:nvPr/>
        </p:nvSpPr>
        <p:spPr>
          <a:xfrm rot="1933327">
            <a:off x="4292393" y="2806922"/>
            <a:ext cx="428730" cy="223396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6913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2" name="Google Shape;232;p34"/>
          <p:cNvSpPr txBox="1"/>
          <p:nvPr>
            <p:ph idx="1" type="body"/>
          </p:nvPr>
        </p:nvSpPr>
        <p:spPr>
          <a:xfrm>
            <a:off x="311700" y="9238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1830-1850: Under guidance of Adolphe Quetelet, Pierre François Verhulst developed the logistic function: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33" name="Google Shape;233;p3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34" name="Google Shape;234;p3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64722" y="2686922"/>
            <a:ext cx="3978050" cy="191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39225" y="2457550"/>
            <a:ext cx="1568775" cy="2422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16375" y="2457544"/>
            <a:ext cx="1423250" cy="22982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7" name="Shape 3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8" name="Google Shape;3278;p23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79" name="Google Shape;3279;p232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Chart the True vs. False positives for various cut-offs for the ROC curve.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280" name="Google Shape;3280;p23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281" name="Google Shape;3281;p23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3282" name="Google Shape;3282;p232"/>
          <p:cNvSpPr/>
          <p:nvPr/>
        </p:nvSpPr>
        <p:spPr>
          <a:xfrm>
            <a:off x="3322425" y="2275950"/>
            <a:ext cx="3229800" cy="2439000"/>
          </a:xfrm>
          <a:prstGeom prst="rect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3" name="Google Shape;3283;p232"/>
          <p:cNvSpPr txBox="1"/>
          <p:nvPr/>
        </p:nvSpPr>
        <p:spPr>
          <a:xfrm>
            <a:off x="3760100" y="4742975"/>
            <a:ext cx="25266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False Positive Rate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84" name="Google Shape;3284;p232"/>
          <p:cNvSpPr txBox="1"/>
          <p:nvPr/>
        </p:nvSpPr>
        <p:spPr>
          <a:xfrm rot="-5400000">
            <a:off x="1690900" y="3324450"/>
            <a:ext cx="25266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True Positive Rate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285" name="Google Shape;3285;p232"/>
          <p:cNvCxnSpPr/>
          <p:nvPr/>
        </p:nvCxnSpPr>
        <p:spPr>
          <a:xfrm flipH="1" rot="10800000">
            <a:off x="3326375" y="2275850"/>
            <a:ext cx="3211800" cy="2433000"/>
          </a:xfrm>
          <a:prstGeom prst="straightConnector1">
            <a:avLst/>
          </a:prstGeom>
          <a:noFill/>
          <a:ln cap="flat" cmpd="sng" w="19050">
            <a:solidFill>
              <a:srgbClr val="E06666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3286" name="Google Shape;3286;p232"/>
          <p:cNvSpPr/>
          <p:nvPr/>
        </p:nvSpPr>
        <p:spPr>
          <a:xfrm>
            <a:off x="3374675" y="3785175"/>
            <a:ext cx="96600" cy="96600"/>
          </a:xfrm>
          <a:prstGeom prst="ellipse">
            <a:avLst/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7" name="Google Shape;3287;p232"/>
          <p:cNvSpPr/>
          <p:nvPr/>
        </p:nvSpPr>
        <p:spPr>
          <a:xfrm>
            <a:off x="3581425" y="3388225"/>
            <a:ext cx="96600" cy="96600"/>
          </a:xfrm>
          <a:prstGeom prst="ellipse">
            <a:avLst/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8" name="Google Shape;3288;p232"/>
          <p:cNvSpPr/>
          <p:nvPr/>
        </p:nvSpPr>
        <p:spPr>
          <a:xfrm>
            <a:off x="3963225" y="2991250"/>
            <a:ext cx="96600" cy="96600"/>
          </a:xfrm>
          <a:prstGeom prst="ellipse">
            <a:avLst/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9" name="Google Shape;3289;p232"/>
          <p:cNvSpPr/>
          <p:nvPr/>
        </p:nvSpPr>
        <p:spPr>
          <a:xfrm>
            <a:off x="4405400" y="2721075"/>
            <a:ext cx="96600" cy="96600"/>
          </a:xfrm>
          <a:prstGeom prst="ellipse">
            <a:avLst/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0" name="Google Shape;3290;p232"/>
          <p:cNvSpPr/>
          <p:nvPr/>
        </p:nvSpPr>
        <p:spPr>
          <a:xfrm>
            <a:off x="4975100" y="2462975"/>
            <a:ext cx="96600" cy="96600"/>
          </a:xfrm>
          <a:prstGeom prst="ellipse">
            <a:avLst/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4" name="Shape 3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5" name="Google Shape;3295;p23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96" name="Google Shape;3296;p233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By changing the cut-off limit, we can adjust our True vs. False Positives!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297" name="Google Shape;3297;p23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298" name="Google Shape;3298;p23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3299" name="Google Shape;3299;p233"/>
          <p:cNvSpPr/>
          <p:nvPr/>
        </p:nvSpPr>
        <p:spPr>
          <a:xfrm>
            <a:off x="3322425" y="2275950"/>
            <a:ext cx="3229800" cy="2439000"/>
          </a:xfrm>
          <a:prstGeom prst="rect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0" name="Google Shape;3300;p233"/>
          <p:cNvSpPr txBox="1"/>
          <p:nvPr/>
        </p:nvSpPr>
        <p:spPr>
          <a:xfrm>
            <a:off x="3760100" y="4742975"/>
            <a:ext cx="25266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False Positive Rate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01" name="Google Shape;3301;p233"/>
          <p:cNvSpPr txBox="1"/>
          <p:nvPr/>
        </p:nvSpPr>
        <p:spPr>
          <a:xfrm rot="-5400000">
            <a:off x="1690900" y="3324450"/>
            <a:ext cx="25266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True Positive Rate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302" name="Google Shape;3302;p233"/>
          <p:cNvCxnSpPr/>
          <p:nvPr/>
        </p:nvCxnSpPr>
        <p:spPr>
          <a:xfrm flipH="1" rot="10800000">
            <a:off x="3326375" y="2275850"/>
            <a:ext cx="3211800" cy="2433000"/>
          </a:xfrm>
          <a:prstGeom prst="straightConnector1">
            <a:avLst/>
          </a:prstGeom>
          <a:noFill/>
          <a:ln cap="flat" cmpd="sng" w="19050">
            <a:solidFill>
              <a:srgbClr val="E06666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3303" name="Google Shape;3303;p233"/>
          <p:cNvCxnSpPr/>
          <p:nvPr/>
        </p:nvCxnSpPr>
        <p:spPr>
          <a:xfrm flipH="1" rot="10800000">
            <a:off x="3290150" y="2281900"/>
            <a:ext cx="3242100" cy="2439000"/>
          </a:xfrm>
          <a:prstGeom prst="curvedConnector3">
            <a:avLst>
              <a:gd fmla="val 8938" name="adj1"/>
            </a:avLst>
          </a:prstGeom>
          <a:noFill/>
          <a:ln cap="flat" cmpd="sng" w="28575">
            <a:solidFill>
              <a:srgbClr val="6FA8D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04" name="Google Shape;3304;p233"/>
          <p:cNvSpPr/>
          <p:nvPr/>
        </p:nvSpPr>
        <p:spPr>
          <a:xfrm>
            <a:off x="3374675" y="3785175"/>
            <a:ext cx="96600" cy="96600"/>
          </a:xfrm>
          <a:prstGeom prst="ellipse">
            <a:avLst/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5" name="Google Shape;3305;p233"/>
          <p:cNvSpPr/>
          <p:nvPr/>
        </p:nvSpPr>
        <p:spPr>
          <a:xfrm>
            <a:off x="3581425" y="3388225"/>
            <a:ext cx="96600" cy="96600"/>
          </a:xfrm>
          <a:prstGeom prst="ellipse">
            <a:avLst/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6" name="Google Shape;3306;p233"/>
          <p:cNvSpPr/>
          <p:nvPr/>
        </p:nvSpPr>
        <p:spPr>
          <a:xfrm>
            <a:off x="3963225" y="2991250"/>
            <a:ext cx="96600" cy="96600"/>
          </a:xfrm>
          <a:prstGeom prst="ellipse">
            <a:avLst/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7" name="Google Shape;3307;p233"/>
          <p:cNvSpPr/>
          <p:nvPr/>
        </p:nvSpPr>
        <p:spPr>
          <a:xfrm>
            <a:off x="4405400" y="2721075"/>
            <a:ext cx="96600" cy="96600"/>
          </a:xfrm>
          <a:prstGeom prst="ellipse">
            <a:avLst/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8" name="Google Shape;3308;p233"/>
          <p:cNvSpPr/>
          <p:nvPr/>
        </p:nvSpPr>
        <p:spPr>
          <a:xfrm>
            <a:off x="4975100" y="2462975"/>
            <a:ext cx="96600" cy="96600"/>
          </a:xfrm>
          <a:prstGeom prst="ellipse">
            <a:avLst/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2" name="Shape 3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3" name="Google Shape;3313;p234"/>
          <p:cNvSpPr/>
          <p:nvPr/>
        </p:nvSpPr>
        <p:spPr>
          <a:xfrm>
            <a:off x="3322425" y="2275950"/>
            <a:ext cx="3229800" cy="2439000"/>
          </a:xfrm>
          <a:prstGeom prst="rect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314" name="Google Shape;3314;p234"/>
          <p:cNvCxnSpPr/>
          <p:nvPr/>
        </p:nvCxnSpPr>
        <p:spPr>
          <a:xfrm flipH="1" rot="10800000">
            <a:off x="3338450" y="2287850"/>
            <a:ext cx="3193500" cy="2421000"/>
          </a:xfrm>
          <a:prstGeom prst="bentConnector3">
            <a:avLst>
              <a:gd fmla="val -568" name="adj1"/>
            </a:avLst>
          </a:prstGeom>
          <a:noFill/>
          <a:ln cap="flat" cmpd="sng" w="38100">
            <a:solidFill>
              <a:srgbClr val="6D9EE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15" name="Google Shape;3315;p23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16" name="Google Shape;3316;p234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 perfect model would have a zero FPR.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Random guessing is the red line.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317" name="Google Shape;3317;p23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318" name="Google Shape;3318;p23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3319" name="Google Shape;3319;p234"/>
          <p:cNvSpPr txBox="1"/>
          <p:nvPr/>
        </p:nvSpPr>
        <p:spPr>
          <a:xfrm>
            <a:off x="3760100" y="4742975"/>
            <a:ext cx="25266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False Positive Rate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20" name="Google Shape;3320;p234"/>
          <p:cNvSpPr txBox="1"/>
          <p:nvPr/>
        </p:nvSpPr>
        <p:spPr>
          <a:xfrm rot="-5400000">
            <a:off x="1690900" y="3324450"/>
            <a:ext cx="25266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True Positive Rate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321" name="Google Shape;3321;p234"/>
          <p:cNvCxnSpPr/>
          <p:nvPr/>
        </p:nvCxnSpPr>
        <p:spPr>
          <a:xfrm flipH="1" rot="10800000">
            <a:off x="3326375" y="2275850"/>
            <a:ext cx="3211800" cy="2433000"/>
          </a:xfrm>
          <a:prstGeom prst="straightConnector1">
            <a:avLst/>
          </a:prstGeom>
          <a:noFill/>
          <a:ln cap="flat" cmpd="sng" w="19050">
            <a:solidFill>
              <a:srgbClr val="E06666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3322" name="Google Shape;3322;p234"/>
          <p:cNvSpPr/>
          <p:nvPr/>
        </p:nvSpPr>
        <p:spPr>
          <a:xfrm>
            <a:off x="3290150" y="3356550"/>
            <a:ext cx="96600" cy="96600"/>
          </a:xfrm>
          <a:prstGeom prst="ellipse">
            <a:avLst/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3" name="Google Shape;3323;p234"/>
          <p:cNvSpPr/>
          <p:nvPr/>
        </p:nvSpPr>
        <p:spPr>
          <a:xfrm>
            <a:off x="3290150" y="2681900"/>
            <a:ext cx="96600" cy="96600"/>
          </a:xfrm>
          <a:prstGeom prst="ellipse">
            <a:avLst/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4" name="Google Shape;3324;p234"/>
          <p:cNvSpPr/>
          <p:nvPr/>
        </p:nvSpPr>
        <p:spPr>
          <a:xfrm>
            <a:off x="3872675" y="2232150"/>
            <a:ext cx="96600" cy="96600"/>
          </a:xfrm>
          <a:prstGeom prst="ellipse">
            <a:avLst/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5" name="Google Shape;3325;p234"/>
          <p:cNvSpPr/>
          <p:nvPr/>
        </p:nvSpPr>
        <p:spPr>
          <a:xfrm>
            <a:off x="4550275" y="2232150"/>
            <a:ext cx="96600" cy="96600"/>
          </a:xfrm>
          <a:prstGeom prst="ellipse">
            <a:avLst/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6" name="Google Shape;3326;p234"/>
          <p:cNvSpPr/>
          <p:nvPr/>
        </p:nvSpPr>
        <p:spPr>
          <a:xfrm>
            <a:off x="5227875" y="2232150"/>
            <a:ext cx="96600" cy="96600"/>
          </a:xfrm>
          <a:prstGeom prst="ellipse">
            <a:avLst/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23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32" name="Google Shape;3332;p235"/>
          <p:cNvSpPr txBox="1"/>
          <p:nvPr>
            <p:ph idx="1" type="body"/>
          </p:nvPr>
        </p:nvSpPr>
        <p:spPr>
          <a:xfrm>
            <a:off x="311700" y="1152475"/>
            <a:ext cx="8684100" cy="21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Realistically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with smaller data sets the ROC curves are not as smooth.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333" name="Google Shape;3333;p23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334" name="Google Shape;3334;p23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5" name="Google Shape;3335;p2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33675" y="2412125"/>
            <a:ext cx="3676650" cy="2495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9" name="Shape 3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0" name="Google Shape;3340;p23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41" name="Google Shape;3341;p236"/>
          <p:cNvSpPr txBox="1"/>
          <p:nvPr>
            <p:ph idx="1" type="body"/>
          </p:nvPr>
        </p:nvSpPr>
        <p:spPr>
          <a:xfrm>
            <a:off x="311700" y="1152475"/>
            <a:ext cx="8684100" cy="21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AUC - Area Under the Curve , allows us to compare ROCs for different models.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342" name="Google Shape;3342;p23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343" name="Google Shape;3343;p23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4" name="Google Shape;3344;p2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33675" y="2412125"/>
            <a:ext cx="3676650" cy="2495550"/>
          </a:xfrm>
          <a:prstGeom prst="rect">
            <a:avLst/>
          </a:prstGeom>
          <a:noFill/>
          <a:ln>
            <a:noFill/>
          </a:ln>
        </p:spPr>
      </p:pic>
      <p:sp>
        <p:nvSpPr>
          <p:cNvPr id="3345" name="Google Shape;3345;p236"/>
          <p:cNvSpPr/>
          <p:nvPr/>
        </p:nvSpPr>
        <p:spPr>
          <a:xfrm>
            <a:off x="4280225" y="4304350"/>
            <a:ext cx="2064600" cy="2172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9" name="Shape 3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0" name="Google Shape;3350;p23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51" name="Google Shape;3351;p237"/>
          <p:cNvSpPr txBox="1"/>
          <p:nvPr>
            <p:ph idx="1" type="body"/>
          </p:nvPr>
        </p:nvSpPr>
        <p:spPr>
          <a:xfrm>
            <a:off x="311700" y="1152475"/>
            <a:ext cx="8684100" cy="21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Can also create precision vs. recall curves: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352" name="Google Shape;3352;p23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353" name="Google Shape;3353;p23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4" name="Google Shape;3354;p2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76525" y="2211400"/>
            <a:ext cx="3790950" cy="2495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8" name="Shape 3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9" name="Google Shape;3359;p238"/>
          <p:cNvSpPr txBox="1"/>
          <p:nvPr>
            <p:ph type="ctrTitle"/>
          </p:nvPr>
        </p:nvSpPr>
        <p:spPr>
          <a:xfrm>
            <a:off x="311708" y="8969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Logistic Regression 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with Scikit-Learn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360" name="Google Shape;3360;p23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361" name="Google Shape;3361;p23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3362" name="Google Shape;3362;p238"/>
          <p:cNvSpPr txBox="1"/>
          <p:nvPr>
            <p:ph idx="1" type="subTitle"/>
          </p:nvPr>
        </p:nvSpPr>
        <p:spPr>
          <a:xfrm>
            <a:off x="311700" y="29103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 Three: Performance Metrics</a:t>
            </a:r>
            <a:endParaRPr/>
          </a:p>
        </p:txBody>
      </p:sp>
    </p:spTree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6" name="Shape 3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7" name="Google Shape;3367;p239"/>
          <p:cNvSpPr txBox="1"/>
          <p:nvPr>
            <p:ph type="ctrTitle"/>
          </p:nvPr>
        </p:nvSpPr>
        <p:spPr>
          <a:xfrm>
            <a:off x="311708" y="8969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Logistic Regression 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Multi-Class Problems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368" name="Google Shape;3368;p23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369" name="Google Shape;3369;p23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3370" name="Google Shape;3370;p239"/>
          <p:cNvSpPr txBox="1"/>
          <p:nvPr>
            <p:ph idx="1" type="subTitle"/>
          </p:nvPr>
        </p:nvSpPr>
        <p:spPr>
          <a:xfrm>
            <a:off x="311700" y="29103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 One: Data and Model</a:t>
            </a:r>
            <a:endParaRPr/>
          </a:p>
        </p:txBody>
      </p:sp>
    </p:spTree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4" name="Shape 3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5" name="Google Shape;3375;p240"/>
          <p:cNvSpPr txBox="1"/>
          <p:nvPr>
            <p:ph type="ctrTitle"/>
          </p:nvPr>
        </p:nvSpPr>
        <p:spPr>
          <a:xfrm>
            <a:off x="311708" y="8969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Logistic Regression 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Multi-Class Problems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376" name="Google Shape;3376;p24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377" name="Google Shape;3377;p24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3378" name="Google Shape;3378;p240"/>
          <p:cNvSpPr txBox="1"/>
          <p:nvPr>
            <p:ph idx="1" type="subTitle"/>
          </p:nvPr>
        </p:nvSpPr>
        <p:spPr>
          <a:xfrm>
            <a:off x="311700" y="29103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 Two: Training and Performance Evaluation </a:t>
            </a:r>
            <a:endParaRPr/>
          </a:p>
        </p:txBody>
      </p:sp>
    </p:spTree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2" name="Shape 3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3" name="Google Shape;3383;p241"/>
          <p:cNvSpPr txBox="1"/>
          <p:nvPr>
            <p:ph type="ctrTitle"/>
          </p:nvPr>
        </p:nvSpPr>
        <p:spPr>
          <a:xfrm>
            <a:off x="311708" y="8969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Logistic Regression 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Exercise Overview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384" name="Google Shape;3384;p24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385" name="Google Shape;3385;p24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3" name="Google Shape;243;p35"/>
          <p:cNvSpPr txBox="1"/>
          <p:nvPr>
            <p:ph idx="1" type="body"/>
          </p:nvPr>
        </p:nvSpPr>
        <p:spPr>
          <a:xfrm>
            <a:off x="311700" y="9238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1830-1850: Developed for the purposes of modeling population growth.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44" name="Google Shape;244;p3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45" name="Google Shape;245;p3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39225" y="2457550"/>
            <a:ext cx="1568775" cy="2422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6375" y="2457544"/>
            <a:ext cx="1423250" cy="22982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35"/>
          <p:cNvPicPr preferRelativeResize="0"/>
          <p:nvPr/>
        </p:nvPicPr>
        <p:blipFill rotWithShape="1">
          <a:blip r:embed="rId6">
            <a:alphaModFix/>
          </a:blip>
          <a:srcRect b="6253" l="3099" r="3529" t="5038"/>
          <a:stretch/>
        </p:blipFill>
        <p:spPr>
          <a:xfrm rot="2">
            <a:off x="3354475" y="2223901"/>
            <a:ext cx="2474276" cy="289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9" name="Shape 3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0" name="Google Shape;3390;p242"/>
          <p:cNvSpPr txBox="1"/>
          <p:nvPr>
            <p:ph type="ctrTitle"/>
          </p:nvPr>
        </p:nvSpPr>
        <p:spPr>
          <a:xfrm>
            <a:off x="311708" y="13541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Logistic Regression 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Exercise Solutions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391" name="Google Shape;3391;p24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392" name="Google Shape;3392;p24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4" name="Google Shape;254;p36"/>
          <p:cNvSpPr txBox="1"/>
          <p:nvPr>
            <p:ph idx="1" type="body"/>
          </p:nvPr>
        </p:nvSpPr>
        <p:spPr>
          <a:xfrm>
            <a:off x="311700" y="9238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Why the need for a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logistic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function versus a logarithmic function?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55" name="Google Shape;255;p3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56" name="Google Shape;256;p3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39225" y="2457550"/>
            <a:ext cx="1568775" cy="2422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6375" y="2457544"/>
            <a:ext cx="1423250" cy="22982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36"/>
          <p:cNvPicPr preferRelativeResize="0"/>
          <p:nvPr/>
        </p:nvPicPr>
        <p:blipFill rotWithShape="1">
          <a:blip r:embed="rId6">
            <a:alphaModFix/>
          </a:blip>
          <a:srcRect b="6253" l="3099" r="3529" t="5038"/>
          <a:stretch/>
        </p:blipFill>
        <p:spPr>
          <a:xfrm rot="2">
            <a:off x="3354475" y="2223901"/>
            <a:ext cx="2474276" cy="289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5" name="Google Shape;265;p37"/>
          <p:cNvSpPr txBox="1"/>
          <p:nvPr>
            <p:ph idx="1" type="body"/>
          </p:nvPr>
        </p:nvSpPr>
        <p:spPr>
          <a:xfrm>
            <a:off x="311700" y="9238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Why the need for a logistic function versus a logarithmic function?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66" name="Google Shape;266;p3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67" name="Google Shape;267;p3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60713" y="2749946"/>
            <a:ext cx="4586074" cy="237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46775" y="3380075"/>
            <a:ext cx="1527349" cy="73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5" name="Google Shape;275;p38"/>
          <p:cNvSpPr txBox="1"/>
          <p:nvPr>
            <p:ph idx="1" type="body"/>
          </p:nvPr>
        </p:nvSpPr>
        <p:spPr>
          <a:xfrm>
            <a:off x="311700" y="9238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Note: There is a “family” of logistic functions.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76" name="Google Shape;276;p3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77" name="Google Shape;277;p3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39625" y="2124000"/>
            <a:ext cx="5201850" cy="2600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84" name="Google Shape;284;p3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85" name="Google Shape;285;p3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60713" y="2749946"/>
            <a:ext cx="4586074" cy="237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46775" y="3380075"/>
            <a:ext cx="1527349" cy="735800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39"/>
          <p:cNvSpPr txBox="1"/>
          <p:nvPr>
            <p:ph idx="1" type="body"/>
          </p:nvPr>
        </p:nvSpPr>
        <p:spPr>
          <a:xfrm>
            <a:off x="311700" y="1152475"/>
            <a:ext cx="8684100" cy="29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Notice the “leveling off” behavior of the curve.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94" name="Google Shape;294;p4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95" name="Google Shape;295;p4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60713" y="2749946"/>
            <a:ext cx="4586074" cy="237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46775" y="3380075"/>
            <a:ext cx="1527349" cy="735800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0"/>
          <p:cNvSpPr txBox="1"/>
          <p:nvPr>
            <p:ph idx="1" type="body"/>
          </p:nvPr>
        </p:nvSpPr>
        <p:spPr>
          <a:xfrm>
            <a:off x="311700" y="1152475"/>
            <a:ext cx="8684100" cy="29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Also notice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any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value of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x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will have an output range between 0 and 1.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4" name="Google Shape;304;p41"/>
          <p:cNvSpPr txBox="1"/>
          <p:nvPr>
            <p:ph idx="1" type="body"/>
          </p:nvPr>
        </p:nvSpPr>
        <p:spPr>
          <a:xfrm>
            <a:off x="311700" y="1152475"/>
            <a:ext cx="8684100" cy="29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Many natural real world systems have a “carrying capacity” or a natural limiting factor.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05" name="Google Shape;305;p4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06" name="Google Shape;306;p4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60713" y="2749946"/>
            <a:ext cx="4586074" cy="237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46775" y="3380075"/>
            <a:ext cx="1527349" cy="73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1" name="Google Shape;71;p15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We’ve explored how to use Linear Regression and its many variations to predict a continuous label.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But how can we predict a categorical label?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72" name="Google Shape;72;p1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73" name="Google Shape;73;p1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4" name="Google Shape;314;p42"/>
          <p:cNvSpPr txBox="1"/>
          <p:nvPr>
            <p:ph idx="1" type="body"/>
          </p:nvPr>
        </p:nvSpPr>
        <p:spPr>
          <a:xfrm>
            <a:off x="311700" y="1152475"/>
            <a:ext cx="8684100" cy="29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Many natural real world systems have a “carrying capacity” or a natural limiting factor.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15" name="Google Shape;315;p4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16" name="Google Shape;316;p4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58575" y="2368100"/>
            <a:ext cx="3826850" cy="2678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3" name="Google Shape;323;p43"/>
          <p:cNvSpPr txBox="1"/>
          <p:nvPr>
            <p:ph idx="1" type="body"/>
          </p:nvPr>
        </p:nvSpPr>
        <p:spPr>
          <a:xfrm>
            <a:off x="311700" y="1152475"/>
            <a:ext cx="8684100" cy="29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Many natural real world systems have a “carrying capacity” or a natural limiting factor.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24" name="Google Shape;324;p4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25" name="Google Shape;325;p4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37625" y="2300075"/>
            <a:ext cx="3632250" cy="2711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2" name="Google Shape;332;p44"/>
          <p:cNvSpPr txBox="1"/>
          <p:nvPr>
            <p:ph idx="1" type="body"/>
          </p:nvPr>
        </p:nvSpPr>
        <p:spPr>
          <a:xfrm>
            <a:off x="311700" y="1152475"/>
            <a:ext cx="8684100" cy="29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1940s: Using the logistic function for statistical modeling was developed by Joseph Berkson.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33" name="Google Shape;333;p4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34" name="Google Shape;334;p4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49273" y="2475150"/>
            <a:ext cx="1853400" cy="240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01350" y="2706987"/>
            <a:ext cx="3752987" cy="194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54327" y="3222652"/>
            <a:ext cx="1249898" cy="6021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3" name="Google Shape;343;p45"/>
          <p:cNvSpPr txBox="1"/>
          <p:nvPr>
            <p:ph idx="1" type="body"/>
          </p:nvPr>
        </p:nvSpPr>
        <p:spPr>
          <a:xfrm>
            <a:off x="311700" y="1152475"/>
            <a:ext cx="8684100" cy="29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1944:</a:t>
            </a:r>
            <a:r>
              <a:rPr i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“Application of the logistic function to bio-assay”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in the Journal of the American Statistical Association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44" name="Google Shape;344;p4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45" name="Google Shape;345;p4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49273" y="2475150"/>
            <a:ext cx="1853400" cy="240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01350" y="2706987"/>
            <a:ext cx="3752987" cy="194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54327" y="3222652"/>
            <a:ext cx="1249898" cy="6021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4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4" name="Google Shape;354;p46"/>
          <p:cNvSpPr txBox="1"/>
          <p:nvPr>
            <p:ph idx="1" type="body"/>
          </p:nvPr>
        </p:nvSpPr>
        <p:spPr>
          <a:xfrm>
            <a:off x="311700" y="1152475"/>
            <a:ext cx="8684100" cy="29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Quirky fact: Berkson was a prominent opponent of the idea that cigarette smoking causes cancer.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55" name="Google Shape;355;p4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56" name="Google Shape;356;p4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1137" y="2573300"/>
            <a:ext cx="3652375" cy="2484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4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3" name="Google Shape;363;p47"/>
          <p:cNvSpPr txBox="1"/>
          <p:nvPr>
            <p:ph idx="1" type="body"/>
          </p:nvPr>
        </p:nvSpPr>
        <p:spPr>
          <a:xfrm>
            <a:off x="311700" y="1152475"/>
            <a:ext cx="8684100" cy="29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Life magazine, Berkson: “</a:t>
            </a:r>
            <a:r>
              <a:rPr i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...very doubtful that smoking causes cancer of the lung.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”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64" name="Google Shape;364;p4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65" name="Google Shape;365;p4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61562" y="2118975"/>
            <a:ext cx="2620867" cy="2976224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47"/>
          <p:cNvSpPr/>
          <p:nvPr/>
        </p:nvSpPr>
        <p:spPr>
          <a:xfrm>
            <a:off x="4551875" y="2348375"/>
            <a:ext cx="1330500" cy="1871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4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3" name="Google Shape;373;p48"/>
          <p:cNvSpPr txBox="1"/>
          <p:nvPr>
            <p:ph idx="1" type="body"/>
          </p:nvPr>
        </p:nvSpPr>
        <p:spPr>
          <a:xfrm>
            <a:off x="311700" y="1152475"/>
            <a:ext cx="8684100" cy="29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While we now know smoking is clearly bad for you, we still haven’t learned how to convert a linear regression to a logistic regression!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Let’s continue on by seeing how a linear regression is unable to solve classification problems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effectively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and how the logistic function can fix this!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74" name="Google Shape;374;p4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75" name="Google Shape;375;p4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49"/>
          <p:cNvSpPr txBox="1"/>
          <p:nvPr>
            <p:ph type="ctrTitle"/>
          </p:nvPr>
        </p:nvSpPr>
        <p:spPr>
          <a:xfrm>
            <a:off x="0" y="973175"/>
            <a:ext cx="91440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Logistic Regression 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Theory and Intuition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1" name="Google Shape;381;p49"/>
          <p:cNvSpPr txBox="1"/>
          <p:nvPr>
            <p:ph idx="1" type="subTitle"/>
          </p:nvPr>
        </p:nvSpPr>
        <p:spPr>
          <a:xfrm>
            <a:off x="311700" y="31389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latin typeface="Montserrat"/>
                <a:ea typeface="Montserrat"/>
                <a:cs typeface="Montserrat"/>
                <a:sym typeface="Montserrat"/>
              </a:rPr>
              <a:t>Part Two: </a:t>
            </a:r>
            <a:endParaRPr sz="3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latin typeface="Montserrat"/>
                <a:ea typeface="Montserrat"/>
                <a:cs typeface="Montserrat"/>
                <a:sym typeface="Montserrat"/>
              </a:rPr>
              <a:t>Linear to Logistic Intuition</a:t>
            </a:r>
            <a:endParaRPr sz="38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82" name="Google Shape;382;p4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83" name="Google Shape;383;p4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5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9" name="Google Shape;389;p50"/>
          <p:cNvSpPr txBox="1"/>
          <p:nvPr>
            <p:ph idx="1" type="body"/>
          </p:nvPr>
        </p:nvSpPr>
        <p:spPr>
          <a:xfrm>
            <a:off x="311700" y="1152475"/>
            <a:ext cx="8684100" cy="29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Let’s explore how to convert a Linear Regression model used for a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regression task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into a Logistic Regression model used for a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classification task.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Imagine a dataset with a single feature (previous year’s income) and a single target label (loan default)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90" name="Google Shape;390;p5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91" name="Google Shape;391;p5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5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7" name="Google Shape;397;p51"/>
          <p:cNvSpPr txBox="1"/>
          <p:nvPr>
            <p:ph idx="1" type="body"/>
          </p:nvPr>
        </p:nvSpPr>
        <p:spPr>
          <a:xfrm>
            <a:off x="311700" y="1152475"/>
            <a:ext cx="8684100" cy="29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Our data set: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98" name="Google Shape;398;p5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99" name="Google Shape;399;p5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00" name="Google Shape;400;p51"/>
          <p:cNvGraphicFramePr/>
          <p:nvPr/>
        </p:nvGraphicFramePr>
        <p:xfrm>
          <a:off x="3501425" y="1261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{A1E0BA69-3CB1-4E1D-A45D-09754A8D1508}</a:tableStyleId>
              </a:tblPr>
              <a:tblGrid>
                <a:gridCol w="1380925"/>
                <a:gridCol w="1380925"/>
              </a:tblGrid>
              <a:tr h="363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Income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Loan Paid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</a:tr>
              <a:tr h="121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-5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</a:tr>
              <a:tr h="361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-4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</a:tr>
              <a:tr h="361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-2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</a:tr>
              <a:tr h="361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-1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</a:tr>
              <a:tr h="361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</a:tr>
              <a:tr h="361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</a:tr>
              <a:tr h="361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</a:tr>
              <a:tr h="361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</a:tr>
              <a:tr h="361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9" name="Google Shape;79;p16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Don’t be confused by the use of the term “regression” in its name!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Logistic Regression is a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classification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algorithm designed to predict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categorical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target labels.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80" name="Google Shape;80;p1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81" name="Google Shape;81;p1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5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06" name="Google Shape;406;p52"/>
          <p:cNvSpPr txBox="1"/>
          <p:nvPr>
            <p:ph idx="1" type="body"/>
          </p:nvPr>
        </p:nvSpPr>
        <p:spPr>
          <a:xfrm>
            <a:off x="311700" y="1152475"/>
            <a:ext cx="8684100" cy="29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Let’s begin by plotting income versus default: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407" name="Google Shape;407;p5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408" name="Google Shape;408;p5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34525" y="2343950"/>
            <a:ext cx="5238448" cy="279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5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5" name="Google Shape;415;p53"/>
          <p:cNvSpPr txBox="1"/>
          <p:nvPr>
            <p:ph idx="1" type="body"/>
          </p:nvPr>
        </p:nvSpPr>
        <p:spPr>
          <a:xfrm>
            <a:off x="311700" y="1152475"/>
            <a:ext cx="8684100" cy="29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Notice that people with negative income tend to default on their loans.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416" name="Google Shape;416;p5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417" name="Google Shape;417;p5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34525" y="2343950"/>
            <a:ext cx="5238448" cy="279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5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24" name="Google Shape;424;p54"/>
          <p:cNvSpPr txBox="1"/>
          <p:nvPr>
            <p:ph idx="1" type="body"/>
          </p:nvPr>
        </p:nvSpPr>
        <p:spPr>
          <a:xfrm>
            <a:off x="311700" y="1152475"/>
            <a:ext cx="8684100" cy="29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What if we had to predict default status given someone’s income?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425" name="Google Shape;425;p5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426" name="Google Shape;426;p5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34525" y="2343950"/>
            <a:ext cx="5238448" cy="279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2" name="Google Shape;432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4525" y="2343950"/>
            <a:ext cx="5238448" cy="2799550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p5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34" name="Google Shape;434;p55"/>
          <p:cNvSpPr txBox="1"/>
          <p:nvPr>
            <p:ph idx="1" type="body"/>
          </p:nvPr>
        </p:nvSpPr>
        <p:spPr>
          <a:xfrm>
            <a:off x="311700" y="1152475"/>
            <a:ext cx="8684100" cy="29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Fitting a Linear Regression would not work (recall Anscombe’s quartet):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435" name="Google Shape;435;p55"/>
          <p:cNvPicPr preferRelativeResize="0"/>
          <p:nvPr/>
        </p:nvPicPr>
        <p:blipFill rotWithShape="1">
          <a:blip r:embed="rId4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436" name="Google Shape;436;p55"/>
          <p:cNvPicPr preferRelativeResize="0"/>
          <p:nvPr/>
        </p:nvPicPr>
        <p:blipFill rotWithShape="1">
          <a:blip r:embed="rId4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37" name="Google Shape;437;p55"/>
          <p:cNvCxnSpPr/>
          <p:nvPr/>
        </p:nvCxnSpPr>
        <p:spPr>
          <a:xfrm flipH="1" rot="10800000">
            <a:off x="2601925" y="3326375"/>
            <a:ext cx="4533900" cy="1273800"/>
          </a:xfrm>
          <a:prstGeom prst="straightConnector1">
            <a:avLst/>
          </a:prstGeom>
          <a:noFill/>
          <a:ln cap="flat" cmpd="sng" w="38100">
            <a:solidFill>
              <a:srgbClr val="6D9EEB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2" name="Google Shape;442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4525" y="2343950"/>
            <a:ext cx="5238448" cy="2799550"/>
          </a:xfrm>
          <a:prstGeom prst="rect">
            <a:avLst/>
          </a:prstGeom>
          <a:noFill/>
          <a:ln>
            <a:noFill/>
          </a:ln>
        </p:spPr>
      </p:pic>
      <p:sp>
        <p:nvSpPr>
          <p:cNvPr id="443" name="Google Shape;443;p5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44" name="Google Shape;444;p56"/>
          <p:cNvSpPr txBox="1"/>
          <p:nvPr>
            <p:ph idx="1" type="body"/>
          </p:nvPr>
        </p:nvSpPr>
        <p:spPr>
          <a:xfrm>
            <a:off x="311700" y="1152475"/>
            <a:ext cx="8684100" cy="29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Linear Regression easily distorted by only having 0 and 1 as possible y training values.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445" name="Google Shape;445;p56"/>
          <p:cNvPicPr preferRelativeResize="0"/>
          <p:nvPr/>
        </p:nvPicPr>
        <p:blipFill rotWithShape="1">
          <a:blip r:embed="rId4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446" name="Google Shape;446;p56"/>
          <p:cNvPicPr preferRelativeResize="0"/>
          <p:nvPr/>
        </p:nvPicPr>
        <p:blipFill rotWithShape="1">
          <a:blip r:embed="rId4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47" name="Google Shape;447;p56"/>
          <p:cNvCxnSpPr/>
          <p:nvPr/>
        </p:nvCxnSpPr>
        <p:spPr>
          <a:xfrm flipH="1" rot="10800000">
            <a:off x="2601925" y="3326375"/>
            <a:ext cx="4533900" cy="1273800"/>
          </a:xfrm>
          <a:prstGeom prst="straightConnector1">
            <a:avLst/>
          </a:prstGeom>
          <a:noFill/>
          <a:ln cap="flat" cmpd="sng" w="38100">
            <a:solidFill>
              <a:srgbClr val="6D9EEB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2" name="Google Shape;452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4525" y="2343950"/>
            <a:ext cx="5238448" cy="2799550"/>
          </a:xfrm>
          <a:prstGeom prst="rect">
            <a:avLst/>
          </a:prstGeom>
          <a:noFill/>
          <a:ln>
            <a:noFill/>
          </a:ln>
        </p:spPr>
      </p:pic>
      <p:sp>
        <p:nvSpPr>
          <p:cNvPr id="453" name="Google Shape;453;p5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54" name="Google Shape;454;p57"/>
          <p:cNvSpPr txBox="1"/>
          <p:nvPr>
            <p:ph idx="1" type="body"/>
          </p:nvPr>
        </p:nvSpPr>
        <p:spPr>
          <a:xfrm>
            <a:off x="311700" y="1152475"/>
            <a:ext cx="8684100" cy="29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Also would be unclear how to interpret predicted y values between 0 and 1.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455" name="Google Shape;455;p57"/>
          <p:cNvPicPr preferRelativeResize="0"/>
          <p:nvPr/>
        </p:nvPicPr>
        <p:blipFill rotWithShape="1">
          <a:blip r:embed="rId4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456" name="Google Shape;456;p57"/>
          <p:cNvPicPr preferRelativeResize="0"/>
          <p:nvPr/>
        </p:nvPicPr>
        <p:blipFill rotWithShape="1">
          <a:blip r:embed="rId4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57" name="Google Shape;457;p57"/>
          <p:cNvCxnSpPr/>
          <p:nvPr/>
        </p:nvCxnSpPr>
        <p:spPr>
          <a:xfrm flipH="1" rot="10800000">
            <a:off x="2601925" y="3326375"/>
            <a:ext cx="4533900" cy="1273800"/>
          </a:xfrm>
          <a:prstGeom prst="straightConnector1">
            <a:avLst/>
          </a:prstGeom>
          <a:noFill/>
          <a:ln cap="flat" cmpd="sng" w="38100">
            <a:solidFill>
              <a:srgbClr val="6D9EEB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2" name="Google Shape;462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8325" y="2501200"/>
            <a:ext cx="3676449" cy="2111050"/>
          </a:xfrm>
          <a:prstGeom prst="rect">
            <a:avLst/>
          </a:prstGeom>
          <a:noFill/>
          <a:ln>
            <a:noFill/>
          </a:ln>
        </p:spPr>
      </p:pic>
      <p:sp>
        <p:nvSpPr>
          <p:cNvPr id="463" name="Google Shape;463;p5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64" name="Google Shape;464;p58"/>
          <p:cNvSpPr txBox="1"/>
          <p:nvPr>
            <p:ph idx="1" type="body"/>
          </p:nvPr>
        </p:nvSpPr>
        <p:spPr>
          <a:xfrm>
            <a:off x="311700" y="1152475"/>
            <a:ext cx="8684100" cy="26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could make use of the Logistic Function for a conversion!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465" name="Google Shape;465;p58"/>
          <p:cNvPicPr preferRelativeResize="0"/>
          <p:nvPr/>
        </p:nvPicPr>
        <p:blipFill rotWithShape="1">
          <a:blip r:embed="rId4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466" name="Google Shape;466;p58"/>
          <p:cNvPicPr preferRelativeResize="0"/>
          <p:nvPr/>
        </p:nvPicPr>
        <p:blipFill rotWithShape="1">
          <a:blip r:embed="rId4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67" name="Google Shape;467;p58"/>
          <p:cNvCxnSpPr/>
          <p:nvPr/>
        </p:nvCxnSpPr>
        <p:spPr>
          <a:xfrm flipH="1" rot="10800000">
            <a:off x="766538" y="3242246"/>
            <a:ext cx="3182100" cy="960300"/>
          </a:xfrm>
          <a:prstGeom prst="straightConnector1">
            <a:avLst/>
          </a:prstGeom>
          <a:noFill/>
          <a:ln cap="flat" cmpd="sng" w="19050">
            <a:solidFill>
              <a:srgbClr val="6D9EEB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468" name="Google Shape;468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06175" y="2501200"/>
            <a:ext cx="4018951" cy="2147800"/>
          </a:xfrm>
          <a:prstGeom prst="rect">
            <a:avLst/>
          </a:prstGeom>
          <a:noFill/>
          <a:ln>
            <a:noFill/>
          </a:ln>
        </p:spPr>
      </p:pic>
      <p:sp>
        <p:nvSpPr>
          <p:cNvPr id="469" name="Google Shape;469;p58"/>
          <p:cNvSpPr/>
          <p:nvPr/>
        </p:nvSpPr>
        <p:spPr>
          <a:xfrm>
            <a:off x="4239963" y="3242250"/>
            <a:ext cx="471000" cy="289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4" name="Google Shape;474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1463" y="2303413"/>
            <a:ext cx="5391726" cy="2881462"/>
          </a:xfrm>
          <a:prstGeom prst="rect">
            <a:avLst/>
          </a:prstGeom>
          <a:noFill/>
          <a:ln>
            <a:noFill/>
          </a:ln>
        </p:spPr>
      </p:pic>
      <p:sp>
        <p:nvSpPr>
          <p:cNvPr id="475" name="Google Shape;475;p5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76" name="Google Shape;476;p59"/>
          <p:cNvSpPr txBox="1"/>
          <p:nvPr>
            <p:ph idx="1" type="body"/>
          </p:nvPr>
        </p:nvSpPr>
        <p:spPr>
          <a:xfrm>
            <a:off x="311700" y="1152475"/>
            <a:ext cx="8684100" cy="29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Let’s first focus on what this Logistic Regression would look like.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477" name="Google Shape;477;p59"/>
          <p:cNvPicPr preferRelativeResize="0"/>
          <p:nvPr/>
        </p:nvPicPr>
        <p:blipFill rotWithShape="1">
          <a:blip r:embed="rId4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478" name="Google Shape;478;p59"/>
          <p:cNvPicPr preferRelativeResize="0"/>
          <p:nvPr/>
        </p:nvPicPr>
        <p:blipFill rotWithShape="1">
          <a:blip r:embed="rId4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3" name="Google Shape;483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1463" y="2303413"/>
            <a:ext cx="5391726" cy="2881462"/>
          </a:xfrm>
          <a:prstGeom prst="rect">
            <a:avLst/>
          </a:prstGeom>
          <a:noFill/>
          <a:ln>
            <a:noFill/>
          </a:ln>
        </p:spPr>
      </p:pic>
      <p:sp>
        <p:nvSpPr>
          <p:cNvPr id="484" name="Google Shape;484;p6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85" name="Google Shape;485;p60"/>
          <p:cNvSpPr txBox="1"/>
          <p:nvPr>
            <p:ph idx="1" type="body"/>
          </p:nvPr>
        </p:nvSpPr>
        <p:spPr>
          <a:xfrm>
            <a:off x="311700" y="1152475"/>
            <a:ext cx="8684100" cy="29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Treat the y-axis as a probability of belonging to a class: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486" name="Google Shape;486;p60"/>
          <p:cNvPicPr preferRelativeResize="0"/>
          <p:nvPr/>
        </p:nvPicPr>
        <p:blipFill rotWithShape="1">
          <a:blip r:embed="rId4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487" name="Google Shape;487;p60"/>
          <p:cNvPicPr preferRelativeResize="0"/>
          <p:nvPr/>
        </p:nvPicPr>
        <p:blipFill rotWithShape="1">
          <a:blip r:embed="rId4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488" name="Google Shape;488;p60"/>
          <p:cNvSpPr/>
          <p:nvPr/>
        </p:nvSpPr>
        <p:spPr>
          <a:xfrm>
            <a:off x="1267100" y="2390650"/>
            <a:ext cx="1134900" cy="22275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9" name="Google Shape;489;p60"/>
          <p:cNvSpPr txBox="1"/>
          <p:nvPr/>
        </p:nvSpPr>
        <p:spPr>
          <a:xfrm>
            <a:off x="408225" y="3249375"/>
            <a:ext cx="890100" cy="6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P(y=1)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4" name="Google Shape;494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1463" y="2303413"/>
            <a:ext cx="5391726" cy="2881462"/>
          </a:xfrm>
          <a:prstGeom prst="rect">
            <a:avLst/>
          </a:prstGeom>
          <a:noFill/>
          <a:ln>
            <a:noFill/>
          </a:ln>
        </p:spPr>
      </p:pic>
      <p:sp>
        <p:nvSpPr>
          <p:cNvPr id="495" name="Google Shape;495;p6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96" name="Google Shape;496;p61"/>
          <p:cNvSpPr txBox="1"/>
          <p:nvPr>
            <p:ph idx="1" type="body"/>
          </p:nvPr>
        </p:nvSpPr>
        <p:spPr>
          <a:xfrm>
            <a:off x="311700" y="1152475"/>
            <a:ext cx="8684100" cy="29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Treating P(y=1) &gt;= 0.5 as a cut-off for classification: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497" name="Google Shape;497;p61"/>
          <p:cNvPicPr preferRelativeResize="0"/>
          <p:nvPr/>
        </p:nvPicPr>
        <p:blipFill rotWithShape="1">
          <a:blip r:embed="rId4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498" name="Google Shape;498;p61"/>
          <p:cNvPicPr preferRelativeResize="0"/>
          <p:nvPr/>
        </p:nvPicPr>
        <p:blipFill rotWithShape="1">
          <a:blip r:embed="rId4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499" name="Google Shape;499;p61"/>
          <p:cNvSpPr/>
          <p:nvPr/>
        </p:nvSpPr>
        <p:spPr>
          <a:xfrm>
            <a:off x="1267100" y="2390650"/>
            <a:ext cx="1134900" cy="22275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0" name="Google Shape;500;p61"/>
          <p:cNvSpPr txBox="1"/>
          <p:nvPr/>
        </p:nvSpPr>
        <p:spPr>
          <a:xfrm>
            <a:off x="408225" y="3249375"/>
            <a:ext cx="890100" cy="6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P(y=1)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501" name="Google Shape;501;p61"/>
          <p:cNvCxnSpPr/>
          <p:nvPr/>
        </p:nvCxnSpPr>
        <p:spPr>
          <a:xfrm>
            <a:off x="2867550" y="3507475"/>
            <a:ext cx="4624200" cy="0"/>
          </a:xfrm>
          <a:prstGeom prst="straightConnector1">
            <a:avLst/>
          </a:prstGeom>
          <a:noFill/>
          <a:ln cap="flat" cmpd="sng" w="28575">
            <a:solidFill>
              <a:srgbClr val="A64D7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02" name="Google Shape;502;p61"/>
          <p:cNvSpPr txBox="1"/>
          <p:nvPr/>
        </p:nvSpPr>
        <p:spPr>
          <a:xfrm>
            <a:off x="7491750" y="3249375"/>
            <a:ext cx="1652100" cy="6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A64D79"/>
                </a:solidFill>
                <a:latin typeface="Montserrat"/>
                <a:ea typeface="Montserrat"/>
                <a:cs typeface="Montserrat"/>
                <a:sym typeface="Montserrat"/>
              </a:rPr>
              <a:t>P(y=1) = 0.5</a:t>
            </a:r>
            <a:endParaRPr sz="1800">
              <a:solidFill>
                <a:srgbClr val="A64D7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7" name="Google Shape;87;p17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Logistic Regression Section Overview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Transforming Linear Regression to Logistic Regression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Mathematical Theory behind Logistic Regression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Simple Implementation of Logistic Regression for Classification Problem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88" name="Google Shape;88;p1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89" name="Google Shape;89;p1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7" name="Google Shape;507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1463" y="2303413"/>
            <a:ext cx="5391726" cy="2881462"/>
          </a:xfrm>
          <a:prstGeom prst="rect">
            <a:avLst/>
          </a:prstGeom>
          <a:noFill/>
          <a:ln>
            <a:noFill/>
          </a:ln>
        </p:spPr>
      </p:pic>
      <p:sp>
        <p:nvSpPr>
          <p:cNvPr id="508" name="Google Shape;508;p6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09" name="Google Shape;509;p62"/>
          <p:cNvSpPr txBox="1"/>
          <p:nvPr>
            <p:ph idx="1" type="body"/>
          </p:nvPr>
        </p:nvSpPr>
        <p:spPr>
          <a:xfrm>
            <a:off x="311700" y="1152475"/>
            <a:ext cx="8684100" cy="29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For example, a new person with an income of 1: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510" name="Google Shape;510;p62"/>
          <p:cNvPicPr preferRelativeResize="0"/>
          <p:nvPr/>
        </p:nvPicPr>
        <p:blipFill rotWithShape="1">
          <a:blip r:embed="rId4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511" name="Google Shape;511;p62"/>
          <p:cNvPicPr preferRelativeResize="0"/>
          <p:nvPr/>
        </p:nvPicPr>
        <p:blipFill rotWithShape="1">
          <a:blip r:embed="rId4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512" name="Google Shape;512;p62"/>
          <p:cNvSpPr/>
          <p:nvPr/>
        </p:nvSpPr>
        <p:spPr>
          <a:xfrm>
            <a:off x="1267100" y="2390650"/>
            <a:ext cx="1134900" cy="22275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p62"/>
          <p:cNvSpPr txBox="1"/>
          <p:nvPr/>
        </p:nvSpPr>
        <p:spPr>
          <a:xfrm>
            <a:off x="408225" y="3249375"/>
            <a:ext cx="890100" cy="6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P(y=1)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514" name="Google Shape;514;p62"/>
          <p:cNvCxnSpPr/>
          <p:nvPr/>
        </p:nvCxnSpPr>
        <p:spPr>
          <a:xfrm>
            <a:off x="2867550" y="3507475"/>
            <a:ext cx="4624200" cy="0"/>
          </a:xfrm>
          <a:prstGeom prst="straightConnector1">
            <a:avLst/>
          </a:prstGeom>
          <a:noFill/>
          <a:ln cap="flat" cmpd="sng" w="28575">
            <a:solidFill>
              <a:srgbClr val="A64D7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5" name="Google Shape;515;p62"/>
          <p:cNvSpPr txBox="1"/>
          <p:nvPr/>
        </p:nvSpPr>
        <p:spPr>
          <a:xfrm>
            <a:off x="7491750" y="3249375"/>
            <a:ext cx="1652100" cy="6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A64D79"/>
                </a:solidFill>
                <a:latin typeface="Montserrat"/>
                <a:ea typeface="Montserrat"/>
                <a:cs typeface="Montserrat"/>
                <a:sym typeface="Montserrat"/>
              </a:rPr>
              <a:t>P(y=1) = 0.5</a:t>
            </a:r>
            <a:endParaRPr sz="1800">
              <a:solidFill>
                <a:srgbClr val="A64D7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16" name="Google Shape;516;p62"/>
          <p:cNvSpPr/>
          <p:nvPr/>
        </p:nvSpPr>
        <p:spPr>
          <a:xfrm>
            <a:off x="5475525" y="4638475"/>
            <a:ext cx="162900" cy="162900"/>
          </a:xfrm>
          <a:prstGeom prst="triangle">
            <a:avLst>
              <a:gd fmla="val 50000" name="adj"/>
            </a:avLst>
          </a:prstGeom>
          <a:solidFill>
            <a:srgbClr val="F1C23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1" name="Google Shape;521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1463" y="2303413"/>
            <a:ext cx="5391726" cy="2881462"/>
          </a:xfrm>
          <a:prstGeom prst="rect">
            <a:avLst/>
          </a:prstGeom>
          <a:noFill/>
          <a:ln>
            <a:noFill/>
          </a:ln>
        </p:spPr>
      </p:pic>
      <p:sp>
        <p:nvSpPr>
          <p:cNvPr id="522" name="Google Shape;522;p6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23" name="Google Shape;523;p63"/>
          <p:cNvSpPr txBox="1"/>
          <p:nvPr>
            <p:ph idx="1" type="body"/>
          </p:nvPr>
        </p:nvSpPr>
        <p:spPr>
          <a:xfrm>
            <a:off x="311700" y="1152475"/>
            <a:ext cx="8684100" cy="29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For example, a new person with an income of 1: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524" name="Google Shape;524;p63"/>
          <p:cNvPicPr preferRelativeResize="0"/>
          <p:nvPr/>
        </p:nvPicPr>
        <p:blipFill rotWithShape="1">
          <a:blip r:embed="rId4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525" name="Google Shape;525;p63"/>
          <p:cNvPicPr preferRelativeResize="0"/>
          <p:nvPr/>
        </p:nvPicPr>
        <p:blipFill rotWithShape="1">
          <a:blip r:embed="rId4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526" name="Google Shape;526;p63"/>
          <p:cNvSpPr/>
          <p:nvPr/>
        </p:nvSpPr>
        <p:spPr>
          <a:xfrm>
            <a:off x="1267100" y="2390650"/>
            <a:ext cx="1134900" cy="22275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7" name="Google Shape;527;p63"/>
          <p:cNvSpPr txBox="1"/>
          <p:nvPr/>
        </p:nvSpPr>
        <p:spPr>
          <a:xfrm>
            <a:off x="408225" y="3249375"/>
            <a:ext cx="890100" cy="6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P(y=1)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528" name="Google Shape;528;p63"/>
          <p:cNvCxnSpPr/>
          <p:nvPr/>
        </p:nvCxnSpPr>
        <p:spPr>
          <a:xfrm>
            <a:off x="2867550" y="3507475"/>
            <a:ext cx="4624200" cy="0"/>
          </a:xfrm>
          <a:prstGeom prst="straightConnector1">
            <a:avLst/>
          </a:prstGeom>
          <a:noFill/>
          <a:ln cap="flat" cmpd="sng" w="28575">
            <a:solidFill>
              <a:srgbClr val="A64D7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9" name="Google Shape;529;p63"/>
          <p:cNvSpPr txBox="1"/>
          <p:nvPr/>
        </p:nvSpPr>
        <p:spPr>
          <a:xfrm>
            <a:off x="7491750" y="3249375"/>
            <a:ext cx="1652100" cy="6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A64D79"/>
                </a:solidFill>
                <a:latin typeface="Montserrat"/>
                <a:ea typeface="Montserrat"/>
                <a:cs typeface="Montserrat"/>
                <a:sym typeface="Montserrat"/>
              </a:rPr>
              <a:t>P(y=1) = 0.5</a:t>
            </a:r>
            <a:endParaRPr sz="1800">
              <a:solidFill>
                <a:srgbClr val="A64D7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30" name="Google Shape;530;p63"/>
          <p:cNvSpPr/>
          <p:nvPr/>
        </p:nvSpPr>
        <p:spPr>
          <a:xfrm>
            <a:off x="5475525" y="4638475"/>
            <a:ext cx="162900" cy="162900"/>
          </a:xfrm>
          <a:prstGeom prst="triangle">
            <a:avLst>
              <a:gd fmla="val 50000" name="adj"/>
            </a:avLst>
          </a:prstGeom>
          <a:solidFill>
            <a:srgbClr val="F1C23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31" name="Google Shape;531;p63"/>
          <p:cNvCxnSpPr>
            <a:stCxn id="530" idx="0"/>
          </p:cNvCxnSpPr>
          <p:nvPr/>
        </p:nvCxnSpPr>
        <p:spPr>
          <a:xfrm rot="10800000">
            <a:off x="5556975" y="2722675"/>
            <a:ext cx="0" cy="1915800"/>
          </a:xfrm>
          <a:prstGeom prst="straightConnector1">
            <a:avLst/>
          </a:prstGeom>
          <a:noFill/>
          <a:ln cap="flat" cmpd="sng" w="28575">
            <a:solidFill>
              <a:srgbClr val="F1C232"/>
            </a:solidFill>
            <a:prstDash val="dash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6" name="Google Shape;536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1463" y="2303413"/>
            <a:ext cx="5391726" cy="2881462"/>
          </a:xfrm>
          <a:prstGeom prst="rect">
            <a:avLst/>
          </a:prstGeom>
          <a:noFill/>
          <a:ln>
            <a:noFill/>
          </a:ln>
        </p:spPr>
      </p:pic>
      <p:sp>
        <p:nvSpPr>
          <p:cNvPr id="537" name="Google Shape;537;p6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38" name="Google Shape;538;p64"/>
          <p:cNvSpPr txBox="1"/>
          <p:nvPr>
            <p:ph idx="1" type="body"/>
          </p:nvPr>
        </p:nvSpPr>
        <p:spPr>
          <a:xfrm>
            <a:off x="311700" y="1152475"/>
            <a:ext cx="8684100" cy="29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Predict a 90% probability of paying off loan, return prediction of Loan Paid = 1.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539" name="Google Shape;539;p64"/>
          <p:cNvPicPr preferRelativeResize="0"/>
          <p:nvPr/>
        </p:nvPicPr>
        <p:blipFill rotWithShape="1">
          <a:blip r:embed="rId4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540" name="Google Shape;540;p64"/>
          <p:cNvPicPr preferRelativeResize="0"/>
          <p:nvPr/>
        </p:nvPicPr>
        <p:blipFill rotWithShape="1">
          <a:blip r:embed="rId4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541" name="Google Shape;541;p64"/>
          <p:cNvSpPr/>
          <p:nvPr/>
        </p:nvSpPr>
        <p:spPr>
          <a:xfrm>
            <a:off x="1267100" y="2390650"/>
            <a:ext cx="1134900" cy="22275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2" name="Google Shape;542;p64"/>
          <p:cNvSpPr txBox="1"/>
          <p:nvPr/>
        </p:nvSpPr>
        <p:spPr>
          <a:xfrm>
            <a:off x="408225" y="3249375"/>
            <a:ext cx="890100" cy="6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P(y=1)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543" name="Google Shape;543;p64"/>
          <p:cNvCxnSpPr/>
          <p:nvPr/>
        </p:nvCxnSpPr>
        <p:spPr>
          <a:xfrm>
            <a:off x="2867550" y="3507475"/>
            <a:ext cx="4624200" cy="0"/>
          </a:xfrm>
          <a:prstGeom prst="straightConnector1">
            <a:avLst/>
          </a:prstGeom>
          <a:noFill/>
          <a:ln cap="flat" cmpd="sng" w="28575">
            <a:solidFill>
              <a:srgbClr val="A64D7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4" name="Google Shape;544;p64"/>
          <p:cNvSpPr txBox="1"/>
          <p:nvPr/>
        </p:nvSpPr>
        <p:spPr>
          <a:xfrm>
            <a:off x="7491750" y="3249375"/>
            <a:ext cx="1652100" cy="6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A64D79"/>
                </a:solidFill>
                <a:latin typeface="Montserrat"/>
                <a:ea typeface="Montserrat"/>
                <a:cs typeface="Montserrat"/>
                <a:sym typeface="Montserrat"/>
              </a:rPr>
              <a:t>P(y=1) = 0.5</a:t>
            </a:r>
            <a:endParaRPr sz="1800">
              <a:solidFill>
                <a:srgbClr val="A64D7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45" name="Google Shape;545;p64"/>
          <p:cNvSpPr/>
          <p:nvPr/>
        </p:nvSpPr>
        <p:spPr>
          <a:xfrm>
            <a:off x="5475525" y="4638475"/>
            <a:ext cx="162900" cy="162900"/>
          </a:xfrm>
          <a:prstGeom prst="triangle">
            <a:avLst>
              <a:gd fmla="val 50000" name="adj"/>
            </a:avLst>
          </a:prstGeom>
          <a:solidFill>
            <a:srgbClr val="F1C23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46" name="Google Shape;546;p64"/>
          <p:cNvCxnSpPr>
            <a:stCxn id="545" idx="0"/>
          </p:cNvCxnSpPr>
          <p:nvPr/>
        </p:nvCxnSpPr>
        <p:spPr>
          <a:xfrm rot="10800000">
            <a:off x="5556975" y="2722675"/>
            <a:ext cx="0" cy="1915800"/>
          </a:xfrm>
          <a:prstGeom prst="straightConnector1">
            <a:avLst/>
          </a:prstGeom>
          <a:noFill/>
          <a:ln cap="flat" cmpd="sng" w="28575">
            <a:solidFill>
              <a:srgbClr val="F1C23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547" name="Google Shape;547;p64"/>
          <p:cNvCxnSpPr/>
          <p:nvPr/>
        </p:nvCxnSpPr>
        <p:spPr>
          <a:xfrm>
            <a:off x="2879625" y="2686450"/>
            <a:ext cx="2680500" cy="0"/>
          </a:xfrm>
          <a:prstGeom prst="straightConnector1">
            <a:avLst/>
          </a:prstGeom>
          <a:noFill/>
          <a:ln cap="flat" cmpd="sng" w="28575">
            <a:solidFill>
              <a:srgbClr val="F1C232"/>
            </a:solidFill>
            <a:prstDash val="dash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6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53" name="Google Shape;553;p65"/>
          <p:cNvSpPr txBox="1"/>
          <p:nvPr>
            <p:ph idx="1" type="body"/>
          </p:nvPr>
        </p:nvSpPr>
        <p:spPr>
          <a:xfrm>
            <a:off x="311700" y="1152475"/>
            <a:ext cx="8684100" cy="29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But how do we actually create this line?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554" name="Google Shape;554;p6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555" name="Google Shape;555;p6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56" name="Google Shape;556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55938" y="2277520"/>
            <a:ext cx="5362774" cy="2865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6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62" name="Google Shape;562;p66"/>
          <p:cNvSpPr txBox="1"/>
          <p:nvPr>
            <p:ph idx="1" type="body"/>
          </p:nvPr>
        </p:nvSpPr>
        <p:spPr>
          <a:xfrm>
            <a:off x="311700" y="1152475"/>
            <a:ext cx="8684100" cy="29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Fortunately, the mathematics of the conversion are quite simple!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563" name="Google Shape;563;p6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564" name="Google Shape;564;p6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8325" y="2501200"/>
            <a:ext cx="3676449" cy="21110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66" name="Google Shape;566;p66"/>
          <p:cNvCxnSpPr/>
          <p:nvPr/>
        </p:nvCxnSpPr>
        <p:spPr>
          <a:xfrm flipH="1" rot="10800000">
            <a:off x="766538" y="3242246"/>
            <a:ext cx="3182100" cy="960300"/>
          </a:xfrm>
          <a:prstGeom prst="straightConnector1">
            <a:avLst/>
          </a:prstGeom>
          <a:noFill/>
          <a:ln cap="flat" cmpd="sng" w="19050">
            <a:solidFill>
              <a:srgbClr val="6D9EEB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567" name="Google Shape;567;p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06175" y="2501200"/>
            <a:ext cx="4018951" cy="2147800"/>
          </a:xfrm>
          <a:prstGeom prst="rect">
            <a:avLst/>
          </a:prstGeom>
          <a:noFill/>
          <a:ln>
            <a:noFill/>
          </a:ln>
        </p:spPr>
      </p:pic>
      <p:sp>
        <p:nvSpPr>
          <p:cNvPr id="568" name="Google Shape;568;p66"/>
          <p:cNvSpPr/>
          <p:nvPr/>
        </p:nvSpPr>
        <p:spPr>
          <a:xfrm>
            <a:off x="4239963" y="3242250"/>
            <a:ext cx="471000" cy="289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6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74" name="Google Shape;574;p67"/>
          <p:cNvSpPr txBox="1"/>
          <p:nvPr>
            <p:ph idx="1" type="body"/>
          </p:nvPr>
        </p:nvSpPr>
        <p:spPr>
          <a:xfrm>
            <a:off x="311700" y="1152475"/>
            <a:ext cx="8684100" cy="29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In the next lecture we will go through the mathematical process of this conversion.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575" name="Google Shape;575;p6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576" name="Google Shape;576;p6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77" name="Google Shape;577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8325" y="2501200"/>
            <a:ext cx="3676449" cy="21110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78" name="Google Shape;578;p67"/>
          <p:cNvCxnSpPr/>
          <p:nvPr/>
        </p:nvCxnSpPr>
        <p:spPr>
          <a:xfrm flipH="1" rot="10800000">
            <a:off x="766538" y="3242246"/>
            <a:ext cx="3182100" cy="960300"/>
          </a:xfrm>
          <a:prstGeom prst="straightConnector1">
            <a:avLst/>
          </a:prstGeom>
          <a:noFill/>
          <a:ln cap="flat" cmpd="sng" w="19050">
            <a:solidFill>
              <a:srgbClr val="6D9EEB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579" name="Google Shape;579;p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06175" y="2501200"/>
            <a:ext cx="4018951" cy="2147800"/>
          </a:xfrm>
          <a:prstGeom prst="rect">
            <a:avLst/>
          </a:prstGeom>
          <a:noFill/>
          <a:ln>
            <a:noFill/>
          </a:ln>
        </p:spPr>
      </p:pic>
      <p:sp>
        <p:nvSpPr>
          <p:cNvPr id="580" name="Google Shape;580;p67"/>
          <p:cNvSpPr/>
          <p:nvPr/>
        </p:nvSpPr>
        <p:spPr>
          <a:xfrm>
            <a:off x="4239963" y="3242250"/>
            <a:ext cx="471000" cy="289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68"/>
          <p:cNvSpPr txBox="1"/>
          <p:nvPr>
            <p:ph type="ctrTitle"/>
          </p:nvPr>
        </p:nvSpPr>
        <p:spPr>
          <a:xfrm>
            <a:off x="0" y="973175"/>
            <a:ext cx="91440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Logistic Regression 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Theory and Intuition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86" name="Google Shape;586;p68"/>
          <p:cNvSpPr txBox="1"/>
          <p:nvPr>
            <p:ph idx="1" type="subTitle"/>
          </p:nvPr>
        </p:nvSpPr>
        <p:spPr>
          <a:xfrm>
            <a:off x="311700" y="31389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latin typeface="Montserrat"/>
                <a:ea typeface="Montserrat"/>
                <a:cs typeface="Montserrat"/>
                <a:sym typeface="Montserrat"/>
              </a:rPr>
              <a:t>Part Two: Linear to Logistic Math</a:t>
            </a:r>
            <a:endParaRPr sz="38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587" name="Google Shape;587;p6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588" name="Google Shape;588;p6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6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94" name="Google Shape;594;p69"/>
          <p:cNvSpPr txBox="1"/>
          <p:nvPr>
            <p:ph idx="1" type="body"/>
          </p:nvPr>
        </p:nvSpPr>
        <p:spPr>
          <a:xfrm>
            <a:off x="311700" y="1152475"/>
            <a:ext cx="8684100" cy="29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Let’s go through the math of converting Linear Regression to Logistic Regression.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595" name="Google Shape;595;p6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596" name="Google Shape;596;p6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97" name="Google Shape;597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8325" y="2501200"/>
            <a:ext cx="3676449" cy="21110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98" name="Google Shape;598;p69"/>
          <p:cNvCxnSpPr/>
          <p:nvPr/>
        </p:nvCxnSpPr>
        <p:spPr>
          <a:xfrm flipH="1" rot="10800000">
            <a:off x="766538" y="3242246"/>
            <a:ext cx="3182100" cy="960300"/>
          </a:xfrm>
          <a:prstGeom prst="straightConnector1">
            <a:avLst/>
          </a:prstGeom>
          <a:noFill/>
          <a:ln cap="flat" cmpd="sng" w="19050">
            <a:solidFill>
              <a:srgbClr val="6D9EEB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599" name="Google Shape;599;p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06175" y="2501200"/>
            <a:ext cx="4018951" cy="2147800"/>
          </a:xfrm>
          <a:prstGeom prst="rect">
            <a:avLst/>
          </a:prstGeom>
          <a:noFill/>
          <a:ln>
            <a:noFill/>
          </a:ln>
        </p:spPr>
      </p:pic>
      <p:sp>
        <p:nvSpPr>
          <p:cNvPr id="600" name="Google Shape;600;p69"/>
          <p:cNvSpPr/>
          <p:nvPr/>
        </p:nvSpPr>
        <p:spPr>
          <a:xfrm>
            <a:off x="4239963" y="3242250"/>
            <a:ext cx="471000" cy="289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7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06" name="Google Shape;606;p70"/>
          <p:cNvSpPr txBox="1"/>
          <p:nvPr>
            <p:ph idx="1" type="body"/>
          </p:nvPr>
        </p:nvSpPr>
        <p:spPr>
          <a:xfrm>
            <a:off x="311700" y="1152475"/>
            <a:ext cx="8684100" cy="29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Relevant ISLR Reading: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Section 4.3 Logistic Regression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607" name="Google Shape;607;p7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608" name="Google Shape;608;p7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09" name="Google Shape;609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8325" y="2501200"/>
            <a:ext cx="3676449" cy="21110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10" name="Google Shape;610;p70"/>
          <p:cNvCxnSpPr/>
          <p:nvPr/>
        </p:nvCxnSpPr>
        <p:spPr>
          <a:xfrm flipH="1" rot="10800000">
            <a:off x="766538" y="3242246"/>
            <a:ext cx="3182100" cy="960300"/>
          </a:xfrm>
          <a:prstGeom prst="straightConnector1">
            <a:avLst/>
          </a:prstGeom>
          <a:noFill/>
          <a:ln cap="flat" cmpd="sng" w="19050">
            <a:solidFill>
              <a:srgbClr val="6D9EEB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611" name="Google Shape;611;p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06175" y="2501200"/>
            <a:ext cx="4018951" cy="2147800"/>
          </a:xfrm>
          <a:prstGeom prst="rect">
            <a:avLst/>
          </a:prstGeom>
          <a:noFill/>
          <a:ln>
            <a:noFill/>
          </a:ln>
        </p:spPr>
      </p:pic>
      <p:sp>
        <p:nvSpPr>
          <p:cNvPr id="612" name="Google Shape;612;p70"/>
          <p:cNvSpPr/>
          <p:nvPr/>
        </p:nvSpPr>
        <p:spPr>
          <a:xfrm>
            <a:off x="4239963" y="3242250"/>
            <a:ext cx="471000" cy="289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7" name="Google Shape;617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1100" y="2202518"/>
            <a:ext cx="4701800" cy="2366357"/>
          </a:xfrm>
          <a:prstGeom prst="rect">
            <a:avLst/>
          </a:prstGeom>
          <a:noFill/>
          <a:ln>
            <a:noFill/>
          </a:ln>
        </p:spPr>
      </p:pic>
      <p:sp>
        <p:nvSpPr>
          <p:cNvPr id="618" name="Google Shape;618;p7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19" name="Google Shape;619;p71"/>
          <p:cNvSpPr txBox="1"/>
          <p:nvPr>
            <p:ph idx="1" type="body"/>
          </p:nvPr>
        </p:nvSpPr>
        <p:spPr>
          <a:xfrm>
            <a:off x="311700" y="1152475"/>
            <a:ext cx="8684100" cy="26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already know the Linear Regression equation: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620" name="Google Shape;620;p71"/>
          <p:cNvPicPr preferRelativeResize="0"/>
          <p:nvPr/>
        </p:nvPicPr>
        <p:blipFill rotWithShape="1">
          <a:blip r:embed="rId4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621" name="Google Shape;621;p71"/>
          <p:cNvPicPr preferRelativeResize="0"/>
          <p:nvPr/>
        </p:nvPicPr>
        <p:blipFill rotWithShape="1">
          <a:blip r:embed="rId4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5" name="Google Shape;95;p18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Logistic Regression Section Overview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Interpreting Results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2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■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Odds Ratio and Coefficients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2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■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3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Accuracy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3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Precision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3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Recall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2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■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ROC Curves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96" name="Google Shape;96;p1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97" name="Google Shape;97;p1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7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27" name="Google Shape;627;p72"/>
          <p:cNvSpPr txBox="1"/>
          <p:nvPr>
            <p:ph idx="1" type="body"/>
          </p:nvPr>
        </p:nvSpPr>
        <p:spPr>
          <a:xfrm>
            <a:off x="311700" y="1152475"/>
            <a:ext cx="8832300" cy="281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also know the Logistic function transforms any input to be between 0 and 1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628" name="Google Shape;628;p7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629" name="Google Shape;629;p7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30" name="Google Shape;630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52075" y="2467325"/>
            <a:ext cx="4151550" cy="189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7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36" name="Google Shape;636;p73"/>
          <p:cNvSpPr txBox="1"/>
          <p:nvPr>
            <p:ph idx="1" type="body"/>
          </p:nvPr>
        </p:nvSpPr>
        <p:spPr>
          <a:xfrm>
            <a:off x="311700" y="1152475"/>
            <a:ext cx="8832300" cy="281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All we need to do is plug the Linear Regression equation into the Logistic function to create a Logistic Regression!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637" name="Google Shape;637;p7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638" name="Google Shape;638;p7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39" name="Google Shape;639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1900" y="2994350"/>
            <a:ext cx="2954825" cy="134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0" name="Google Shape;640;p7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0300" y="2697925"/>
            <a:ext cx="3741424" cy="1883000"/>
          </a:xfrm>
          <a:prstGeom prst="rect">
            <a:avLst/>
          </a:prstGeom>
          <a:noFill/>
          <a:ln>
            <a:noFill/>
          </a:ln>
        </p:spPr>
      </p:pic>
      <p:sp>
        <p:nvSpPr>
          <p:cNvPr id="641" name="Google Shape;641;p73"/>
          <p:cNvSpPr/>
          <p:nvPr/>
        </p:nvSpPr>
        <p:spPr>
          <a:xfrm>
            <a:off x="1418700" y="3429000"/>
            <a:ext cx="1400700" cy="10926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42" name="Google Shape;642;p73"/>
          <p:cNvCxnSpPr>
            <a:stCxn id="641" idx="2"/>
          </p:cNvCxnSpPr>
          <p:nvPr/>
        </p:nvCxnSpPr>
        <p:spPr>
          <a:xfrm rot="-5400000">
            <a:off x="3413850" y="2647200"/>
            <a:ext cx="579600" cy="3169200"/>
          </a:xfrm>
          <a:prstGeom prst="curvedConnector4">
            <a:avLst>
              <a:gd fmla="val -80219" name="adj1"/>
              <a:gd fmla="val 94480" name="adj2"/>
            </a:avLst>
          </a:prstGeom>
          <a:noFill/>
          <a:ln cap="flat" cmpd="sng" w="28575">
            <a:solidFill>
              <a:srgbClr val="E06666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7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48" name="Google Shape;648;p74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Simply put in terms of the logistic function: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649" name="Google Shape;649;p7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650" name="Google Shape;650;p7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Google Shape;651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21095" y="2319695"/>
            <a:ext cx="4701801" cy="2249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7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57" name="Google Shape;657;p75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Writing it out fully: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658" name="Google Shape;658;p7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659" name="Google Shape;659;p7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60" name="Google Shape;660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06838" y="2363875"/>
            <a:ext cx="4930325" cy="178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7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66" name="Google Shape;666;p76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How do we interpret the coefficients and their relation to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ŷ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?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667" name="Google Shape;667;p7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668" name="Google Shape;668;p7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06838" y="2363875"/>
            <a:ext cx="4930325" cy="1784600"/>
          </a:xfrm>
          <a:prstGeom prst="rect">
            <a:avLst/>
          </a:prstGeom>
          <a:noFill/>
          <a:ln>
            <a:noFill/>
          </a:ln>
        </p:spPr>
      </p:pic>
      <p:sp>
        <p:nvSpPr>
          <p:cNvPr id="670" name="Google Shape;670;p76"/>
          <p:cNvSpPr/>
          <p:nvPr/>
        </p:nvSpPr>
        <p:spPr>
          <a:xfrm>
            <a:off x="6085275" y="3302900"/>
            <a:ext cx="368100" cy="5727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7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76" name="Google Shape;676;p77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First we need to understand the term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odds.</a:t>
            </a:r>
            <a:endParaRPr b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 term you may be familiar with from gambling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odds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677" name="Google Shape;677;p7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678" name="Google Shape;678;p7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79" name="Google Shape;679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19875" y="2841325"/>
            <a:ext cx="3874400" cy="196005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7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85" name="Google Shape;685;p78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In gambling odds are often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referred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to in the sense of N to 1.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But where does this actually come from?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686" name="Google Shape;686;p7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687" name="Google Shape;687;p7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88" name="Google Shape;688;p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19875" y="2841325"/>
            <a:ext cx="3874400" cy="196005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7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94" name="Google Shape;694;p79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 odds of an event with probability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is defined as the chance of the event happening divided by the chance of the event not happening: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695" name="Google Shape;695;p7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696" name="Google Shape;696;p7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97" name="Google Shape;697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61020" y="3191145"/>
            <a:ext cx="1438625" cy="124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8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03" name="Google Shape;703;p80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Imagine an event with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50%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probability of occuring. This is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0.5/1-0.5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which is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0.5/0.5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, the same as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1/1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or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1 to 1 odds of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occurring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b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704" name="Google Shape;704;p8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705" name="Google Shape;705;p8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06" name="Google Shape;706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61020" y="3191145"/>
            <a:ext cx="1438625" cy="124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p8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12" name="Google Shape;712;p81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Taking the formula below, we can rearrange it to show that it is equivalent to modelling the log of the odds as a linear combination of the features.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713" name="Google Shape;713;p8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714" name="Google Shape;714;p8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68178" y="3203850"/>
            <a:ext cx="3771150" cy="1365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3" name="Google Shape;103;p19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Logistic Regression Section Overview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Multiclass Classification with Logistic Regression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Logistic Regression Project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Logistic Regression Project Solutions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04" name="Google Shape;104;p1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05" name="Google Shape;105;p1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8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21" name="Google Shape;721;p82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This will allow us to solve for the coefficients and feature x in terms of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log odds.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722" name="Google Shape;722;p8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723" name="Google Shape;723;p8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24" name="Google Shape;724;p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68178" y="3203850"/>
            <a:ext cx="3771150" cy="1365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8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30" name="Google Shape;730;p83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Solving for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log odds: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731" name="Google Shape;731;p8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732" name="Google Shape;732;p8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33" name="Google Shape;733;p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29428" y="1773075"/>
            <a:ext cx="3771150" cy="1365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p8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39" name="Google Shape;739;p84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Solving for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log odds: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740" name="Google Shape;740;p8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741" name="Google Shape;741;p8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42" name="Google Shape;742;p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29428" y="1773075"/>
            <a:ext cx="3771150" cy="136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3" name="Google Shape;743;p8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27500" y="3238875"/>
            <a:ext cx="3851600" cy="62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8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49" name="Google Shape;749;p85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Solving for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log odds: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750" name="Google Shape;750;p8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751" name="Google Shape;751;p8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52" name="Google Shape;752;p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27500" y="2172075"/>
            <a:ext cx="3851600" cy="62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p8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58" name="Google Shape;758;p86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Solving for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log odds: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759" name="Google Shape;759;p8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760" name="Google Shape;760;p8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61" name="Google Shape;761;p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27500" y="2172075"/>
            <a:ext cx="3851600" cy="62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2" name="Google Shape;762;p8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37125" y="2831300"/>
            <a:ext cx="3698100" cy="73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8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68" name="Google Shape;768;p87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Solving for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log odds: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769" name="Google Shape;769;p8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770" name="Google Shape;770;p8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71" name="Google Shape;771;p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27500" y="2172075"/>
            <a:ext cx="3851600" cy="62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2" name="Google Shape;772;p8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37125" y="2831300"/>
            <a:ext cx="3698100" cy="73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3" name="Google Shape;773;p8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75475" y="3515225"/>
            <a:ext cx="3463150" cy="121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p8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79" name="Google Shape;779;p88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Solving for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log odds: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780" name="Google Shape;780;p8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781" name="Google Shape;781;p8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82" name="Google Shape;782;p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75475" y="1838825"/>
            <a:ext cx="3463150" cy="121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8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88" name="Google Shape;788;p89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Solving for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log odds: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789" name="Google Shape;789;p8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790" name="Google Shape;790;p8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91" name="Google Shape;791;p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75475" y="1838825"/>
            <a:ext cx="3463150" cy="121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2" name="Google Shape;792;p8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48175" y="3196725"/>
            <a:ext cx="4260274" cy="1260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9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98" name="Google Shape;798;p90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What would the function curve look like in terms of log odds?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799" name="Google Shape;799;p9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800" name="Google Shape;800;p9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01" name="Google Shape;801;p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23612" y="2357575"/>
            <a:ext cx="4260274" cy="1260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5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6" name="Google Shape;806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1463" y="2303413"/>
            <a:ext cx="5391726" cy="2881462"/>
          </a:xfrm>
          <a:prstGeom prst="rect">
            <a:avLst/>
          </a:prstGeom>
          <a:noFill/>
          <a:ln>
            <a:noFill/>
          </a:ln>
        </p:spPr>
      </p:pic>
      <p:sp>
        <p:nvSpPr>
          <p:cNvPr id="807" name="Google Shape;807;p9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08" name="Google Shape;808;p91"/>
          <p:cNvSpPr txBox="1"/>
          <p:nvPr>
            <p:ph idx="1" type="body"/>
          </p:nvPr>
        </p:nvSpPr>
        <p:spPr>
          <a:xfrm>
            <a:off x="311700" y="1152475"/>
            <a:ext cx="8684100" cy="29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What would the function curve look like in terms of log odds?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809" name="Google Shape;809;p91"/>
          <p:cNvPicPr preferRelativeResize="0"/>
          <p:nvPr/>
        </p:nvPicPr>
        <p:blipFill rotWithShape="1">
          <a:blip r:embed="rId4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810" name="Google Shape;810;p91"/>
          <p:cNvPicPr preferRelativeResize="0"/>
          <p:nvPr/>
        </p:nvPicPr>
        <p:blipFill rotWithShape="1">
          <a:blip r:embed="rId4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811" name="Google Shape;811;p91"/>
          <p:cNvSpPr/>
          <p:nvPr/>
        </p:nvSpPr>
        <p:spPr>
          <a:xfrm>
            <a:off x="2185375" y="2215575"/>
            <a:ext cx="754500" cy="25296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12" name="Google Shape;812;p91"/>
          <p:cNvPicPr preferRelativeResize="0"/>
          <p:nvPr/>
        </p:nvPicPr>
        <p:blipFill rotWithShape="1">
          <a:blip r:embed="rId5">
            <a:alphaModFix/>
          </a:blip>
          <a:srcRect b="51904" l="26812" r="62970" t="0"/>
          <a:stretch/>
        </p:blipFill>
        <p:spPr>
          <a:xfrm>
            <a:off x="1811076" y="3260813"/>
            <a:ext cx="245550" cy="342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1" name="Google Shape;111;p20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Logistic Regression will allow us to predict a categorical label based on historical feature data.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 categorical target column is two or more discrete class labels.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12" name="Google Shape;112;p2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13" name="Google Shape;113;p2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7" name="Google Shape;817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1463" y="2303413"/>
            <a:ext cx="5391726" cy="2881462"/>
          </a:xfrm>
          <a:prstGeom prst="rect">
            <a:avLst/>
          </a:prstGeom>
          <a:noFill/>
          <a:ln>
            <a:noFill/>
          </a:ln>
        </p:spPr>
      </p:pic>
      <p:sp>
        <p:nvSpPr>
          <p:cNvPr id="818" name="Google Shape;818;p9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19" name="Google Shape;819;p92"/>
          <p:cNvSpPr txBox="1"/>
          <p:nvPr>
            <p:ph idx="1" type="body"/>
          </p:nvPr>
        </p:nvSpPr>
        <p:spPr>
          <a:xfrm>
            <a:off x="311700" y="1152475"/>
            <a:ext cx="8684100" cy="29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What would the function curve look like in terms of log odds?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820" name="Google Shape;820;p92"/>
          <p:cNvPicPr preferRelativeResize="0"/>
          <p:nvPr/>
        </p:nvPicPr>
        <p:blipFill rotWithShape="1">
          <a:blip r:embed="rId4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821" name="Google Shape;821;p92"/>
          <p:cNvPicPr preferRelativeResize="0"/>
          <p:nvPr/>
        </p:nvPicPr>
        <p:blipFill rotWithShape="1">
          <a:blip r:embed="rId4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822" name="Google Shape;822;p92"/>
          <p:cNvSpPr/>
          <p:nvPr/>
        </p:nvSpPr>
        <p:spPr>
          <a:xfrm>
            <a:off x="2185375" y="2215575"/>
            <a:ext cx="754500" cy="25296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23" name="Google Shape;823;p92"/>
          <p:cNvPicPr preferRelativeResize="0"/>
          <p:nvPr/>
        </p:nvPicPr>
        <p:blipFill rotWithShape="1">
          <a:blip r:embed="rId5">
            <a:alphaModFix/>
          </a:blip>
          <a:srcRect b="0" l="0" r="47005" t="0"/>
          <a:stretch/>
        </p:blipFill>
        <p:spPr>
          <a:xfrm>
            <a:off x="3" y="3076200"/>
            <a:ext cx="1273649" cy="711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4" name="Google Shape;824;p92"/>
          <p:cNvPicPr preferRelativeResize="0"/>
          <p:nvPr/>
        </p:nvPicPr>
        <p:blipFill rotWithShape="1">
          <a:blip r:embed="rId5">
            <a:alphaModFix/>
          </a:blip>
          <a:srcRect b="51904" l="26812" r="62970" t="0"/>
          <a:stretch/>
        </p:blipFill>
        <p:spPr>
          <a:xfrm>
            <a:off x="1811076" y="3260813"/>
            <a:ext cx="245550" cy="342125"/>
          </a:xfrm>
          <a:prstGeom prst="rect">
            <a:avLst/>
          </a:prstGeom>
          <a:noFill/>
          <a:ln>
            <a:noFill/>
          </a:ln>
        </p:spPr>
      </p:pic>
      <p:sp>
        <p:nvSpPr>
          <p:cNvPr id="825" name="Google Shape;825;p92"/>
          <p:cNvSpPr/>
          <p:nvPr/>
        </p:nvSpPr>
        <p:spPr>
          <a:xfrm>
            <a:off x="1343163" y="3341475"/>
            <a:ext cx="398400" cy="2778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0" name="Google Shape;830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1463" y="2303413"/>
            <a:ext cx="5391726" cy="2881462"/>
          </a:xfrm>
          <a:prstGeom prst="rect">
            <a:avLst/>
          </a:prstGeom>
          <a:noFill/>
          <a:ln>
            <a:noFill/>
          </a:ln>
        </p:spPr>
      </p:pic>
      <p:sp>
        <p:nvSpPr>
          <p:cNvPr id="831" name="Google Shape;831;p9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32" name="Google Shape;832;p93"/>
          <p:cNvSpPr txBox="1"/>
          <p:nvPr>
            <p:ph idx="1" type="body"/>
          </p:nvPr>
        </p:nvSpPr>
        <p:spPr>
          <a:xfrm>
            <a:off x="311700" y="1152475"/>
            <a:ext cx="8684100" cy="29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Consider p=0.5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833" name="Google Shape;833;p93"/>
          <p:cNvPicPr preferRelativeResize="0"/>
          <p:nvPr/>
        </p:nvPicPr>
        <p:blipFill rotWithShape="1">
          <a:blip r:embed="rId4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834" name="Google Shape;834;p93"/>
          <p:cNvPicPr preferRelativeResize="0"/>
          <p:nvPr/>
        </p:nvPicPr>
        <p:blipFill rotWithShape="1">
          <a:blip r:embed="rId4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835" name="Google Shape;835;p93"/>
          <p:cNvSpPr/>
          <p:nvPr/>
        </p:nvSpPr>
        <p:spPr>
          <a:xfrm>
            <a:off x="2185375" y="2215575"/>
            <a:ext cx="754500" cy="25296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36" name="Google Shape;836;p9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5247" y="3123365"/>
            <a:ext cx="1583250" cy="6653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37" name="Google Shape;837;p93"/>
          <p:cNvCxnSpPr/>
          <p:nvPr/>
        </p:nvCxnSpPr>
        <p:spPr>
          <a:xfrm>
            <a:off x="2813225" y="3561825"/>
            <a:ext cx="4678500" cy="0"/>
          </a:xfrm>
          <a:prstGeom prst="straightConnector1">
            <a:avLst/>
          </a:prstGeom>
          <a:noFill/>
          <a:ln cap="flat" cmpd="sng" w="19050">
            <a:solidFill>
              <a:srgbClr val="A64D79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838" name="Google Shape;838;p9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3600" y="3178842"/>
            <a:ext cx="1583250" cy="6200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2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p9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44" name="Google Shape;844;p94"/>
          <p:cNvSpPr txBox="1"/>
          <p:nvPr>
            <p:ph idx="1" type="body"/>
          </p:nvPr>
        </p:nvSpPr>
        <p:spPr>
          <a:xfrm>
            <a:off x="311700" y="1152475"/>
            <a:ext cx="8684100" cy="29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Consider p=0.5, halfway point now at 0.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845" name="Google Shape;845;p9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846" name="Google Shape;846;p9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47" name="Google Shape;847;p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9172" y="3060190"/>
            <a:ext cx="1583250" cy="6653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48" name="Google Shape;848;p94"/>
          <p:cNvCxnSpPr/>
          <p:nvPr/>
        </p:nvCxnSpPr>
        <p:spPr>
          <a:xfrm>
            <a:off x="3302225" y="1895600"/>
            <a:ext cx="0" cy="30669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49" name="Google Shape;849;p94"/>
          <p:cNvCxnSpPr/>
          <p:nvPr/>
        </p:nvCxnSpPr>
        <p:spPr>
          <a:xfrm rot="10800000">
            <a:off x="3302225" y="3429050"/>
            <a:ext cx="49863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50" name="Google Shape;850;p94"/>
          <p:cNvSpPr txBox="1"/>
          <p:nvPr/>
        </p:nvSpPr>
        <p:spPr>
          <a:xfrm>
            <a:off x="3072725" y="3229775"/>
            <a:ext cx="2295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</a:t>
            </a:r>
            <a:endParaRPr/>
          </a:p>
        </p:txBody>
      </p:sp>
      <p:pic>
        <p:nvPicPr>
          <p:cNvPr id="851" name="Google Shape;851;p9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9175" y="3082842"/>
            <a:ext cx="1583250" cy="6200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5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p9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57" name="Google Shape;857;p95"/>
          <p:cNvSpPr txBox="1"/>
          <p:nvPr>
            <p:ph idx="1" type="body"/>
          </p:nvPr>
        </p:nvSpPr>
        <p:spPr>
          <a:xfrm>
            <a:off x="311700" y="1152475"/>
            <a:ext cx="8684100" cy="29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As p goes to 1 then log odds becomes ∞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858" name="Google Shape;858;p9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859" name="Google Shape;859;p9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60" name="Google Shape;860;p95"/>
          <p:cNvCxnSpPr/>
          <p:nvPr/>
        </p:nvCxnSpPr>
        <p:spPr>
          <a:xfrm>
            <a:off x="3302225" y="1895600"/>
            <a:ext cx="0" cy="30669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61" name="Google Shape;861;p95"/>
          <p:cNvCxnSpPr/>
          <p:nvPr/>
        </p:nvCxnSpPr>
        <p:spPr>
          <a:xfrm rot="10800000">
            <a:off x="3302225" y="3429050"/>
            <a:ext cx="49863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62" name="Google Shape;862;p95"/>
          <p:cNvSpPr txBox="1"/>
          <p:nvPr/>
        </p:nvSpPr>
        <p:spPr>
          <a:xfrm>
            <a:off x="3072725" y="3229775"/>
            <a:ext cx="2295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</a:t>
            </a:r>
            <a:endParaRPr/>
          </a:p>
        </p:txBody>
      </p:sp>
      <p:sp>
        <p:nvSpPr>
          <p:cNvPr id="863" name="Google Shape;863;p95"/>
          <p:cNvSpPr txBox="1"/>
          <p:nvPr/>
        </p:nvSpPr>
        <p:spPr>
          <a:xfrm>
            <a:off x="2994250" y="1595200"/>
            <a:ext cx="2295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∞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64" name="Google Shape;864;p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7525" y="3119029"/>
            <a:ext cx="1583250" cy="620033"/>
          </a:xfrm>
          <a:prstGeom prst="rect">
            <a:avLst/>
          </a:prstGeom>
          <a:noFill/>
          <a:ln>
            <a:noFill/>
          </a:ln>
        </p:spPr>
      </p:pic>
      <p:pic>
        <p:nvPicPr>
          <p:cNvPr id="865" name="Google Shape;865;p9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12" y="1836225"/>
            <a:ext cx="2097329" cy="62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9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p9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71" name="Google Shape;871;p96"/>
          <p:cNvSpPr txBox="1"/>
          <p:nvPr>
            <p:ph idx="1" type="body"/>
          </p:nvPr>
        </p:nvSpPr>
        <p:spPr>
          <a:xfrm>
            <a:off x="311700" y="1152475"/>
            <a:ext cx="8684100" cy="29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As p goes to 0 then log odds becomes -∞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872" name="Google Shape;872;p9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873" name="Google Shape;873;p9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74" name="Google Shape;874;p96"/>
          <p:cNvCxnSpPr/>
          <p:nvPr/>
        </p:nvCxnSpPr>
        <p:spPr>
          <a:xfrm>
            <a:off x="3302225" y="1895600"/>
            <a:ext cx="0" cy="30669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75" name="Google Shape;875;p96"/>
          <p:cNvCxnSpPr/>
          <p:nvPr/>
        </p:nvCxnSpPr>
        <p:spPr>
          <a:xfrm rot="10800000">
            <a:off x="3302225" y="3429050"/>
            <a:ext cx="49863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76" name="Google Shape;876;p96"/>
          <p:cNvSpPr txBox="1"/>
          <p:nvPr/>
        </p:nvSpPr>
        <p:spPr>
          <a:xfrm>
            <a:off x="3072725" y="3229775"/>
            <a:ext cx="2295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</a:t>
            </a:r>
            <a:endParaRPr/>
          </a:p>
        </p:txBody>
      </p:sp>
      <p:sp>
        <p:nvSpPr>
          <p:cNvPr id="877" name="Google Shape;877;p96"/>
          <p:cNvSpPr txBox="1"/>
          <p:nvPr/>
        </p:nvSpPr>
        <p:spPr>
          <a:xfrm>
            <a:off x="2994250" y="1595200"/>
            <a:ext cx="2295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∞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78" name="Google Shape;878;p96"/>
          <p:cNvSpPr txBox="1"/>
          <p:nvPr/>
        </p:nvSpPr>
        <p:spPr>
          <a:xfrm>
            <a:off x="2559575" y="4777225"/>
            <a:ext cx="9720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∞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79" name="Google Shape;879;p96"/>
          <p:cNvSpPr txBox="1"/>
          <p:nvPr/>
        </p:nvSpPr>
        <p:spPr>
          <a:xfrm>
            <a:off x="2432800" y="4777225"/>
            <a:ext cx="1980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-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80" name="Google Shape;880;p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7525" y="3119029"/>
            <a:ext cx="1583250" cy="620033"/>
          </a:xfrm>
          <a:prstGeom prst="rect">
            <a:avLst/>
          </a:prstGeom>
          <a:noFill/>
          <a:ln>
            <a:noFill/>
          </a:ln>
        </p:spPr>
      </p:pic>
      <p:pic>
        <p:nvPicPr>
          <p:cNvPr id="881" name="Google Shape;881;p9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12" y="1836225"/>
            <a:ext cx="2097329" cy="62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2" name="Google Shape;882;p9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1774" y="4209675"/>
            <a:ext cx="2054764" cy="62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6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p9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88" name="Google Shape;888;p97"/>
          <p:cNvSpPr txBox="1"/>
          <p:nvPr>
            <p:ph idx="1" type="body"/>
          </p:nvPr>
        </p:nvSpPr>
        <p:spPr>
          <a:xfrm>
            <a:off x="311700" y="1152475"/>
            <a:ext cx="8684100" cy="29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Class points now at infinity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889" name="Google Shape;889;p9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890" name="Google Shape;890;p9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91" name="Google Shape;891;p97"/>
          <p:cNvCxnSpPr/>
          <p:nvPr/>
        </p:nvCxnSpPr>
        <p:spPr>
          <a:xfrm>
            <a:off x="3302225" y="1895600"/>
            <a:ext cx="0" cy="30669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92" name="Google Shape;892;p97"/>
          <p:cNvCxnSpPr/>
          <p:nvPr/>
        </p:nvCxnSpPr>
        <p:spPr>
          <a:xfrm rot="10800000">
            <a:off x="3302225" y="3429050"/>
            <a:ext cx="49863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93" name="Google Shape;893;p97"/>
          <p:cNvSpPr txBox="1"/>
          <p:nvPr/>
        </p:nvSpPr>
        <p:spPr>
          <a:xfrm>
            <a:off x="3072725" y="3229775"/>
            <a:ext cx="2295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</a:t>
            </a:r>
            <a:endParaRPr/>
          </a:p>
        </p:txBody>
      </p:sp>
      <p:sp>
        <p:nvSpPr>
          <p:cNvPr id="894" name="Google Shape;894;p97"/>
          <p:cNvSpPr txBox="1"/>
          <p:nvPr/>
        </p:nvSpPr>
        <p:spPr>
          <a:xfrm>
            <a:off x="2994250" y="1595200"/>
            <a:ext cx="2295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∞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95" name="Google Shape;895;p97"/>
          <p:cNvSpPr txBox="1"/>
          <p:nvPr/>
        </p:nvSpPr>
        <p:spPr>
          <a:xfrm>
            <a:off x="2559575" y="4777225"/>
            <a:ext cx="9720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∞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96" name="Google Shape;896;p97"/>
          <p:cNvSpPr txBox="1"/>
          <p:nvPr/>
        </p:nvSpPr>
        <p:spPr>
          <a:xfrm>
            <a:off x="2432800" y="4777225"/>
            <a:ext cx="1980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-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97" name="Google Shape;897;p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7525" y="3119029"/>
            <a:ext cx="1583250" cy="620033"/>
          </a:xfrm>
          <a:prstGeom prst="rect">
            <a:avLst/>
          </a:prstGeom>
          <a:noFill/>
          <a:ln>
            <a:noFill/>
          </a:ln>
        </p:spPr>
      </p:pic>
      <p:pic>
        <p:nvPicPr>
          <p:cNvPr id="898" name="Google Shape;898;p9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12" y="1836225"/>
            <a:ext cx="2097329" cy="62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9" name="Google Shape;899;p9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1774" y="4209675"/>
            <a:ext cx="2054764" cy="620025"/>
          </a:xfrm>
          <a:prstGeom prst="rect">
            <a:avLst/>
          </a:prstGeom>
          <a:noFill/>
          <a:ln>
            <a:noFill/>
          </a:ln>
        </p:spPr>
      </p:pic>
      <p:sp>
        <p:nvSpPr>
          <p:cNvPr id="900" name="Google Shape;900;p97"/>
          <p:cNvSpPr/>
          <p:nvPr/>
        </p:nvSpPr>
        <p:spPr>
          <a:xfrm>
            <a:off x="6206025" y="1742000"/>
            <a:ext cx="153600" cy="153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1" name="Google Shape;901;p97"/>
          <p:cNvSpPr/>
          <p:nvPr/>
        </p:nvSpPr>
        <p:spPr>
          <a:xfrm>
            <a:off x="6666325" y="1742000"/>
            <a:ext cx="153600" cy="153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2" name="Google Shape;902;p97"/>
          <p:cNvSpPr/>
          <p:nvPr/>
        </p:nvSpPr>
        <p:spPr>
          <a:xfrm>
            <a:off x="7054175" y="1742000"/>
            <a:ext cx="153600" cy="153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3" name="Google Shape;903;p97"/>
          <p:cNvSpPr/>
          <p:nvPr/>
        </p:nvSpPr>
        <p:spPr>
          <a:xfrm>
            <a:off x="7478250" y="1742000"/>
            <a:ext cx="153600" cy="153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4" name="Google Shape;904;p97"/>
          <p:cNvSpPr/>
          <p:nvPr/>
        </p:nvSpPr>
        <p:spPr>
          <a:xfrm>
            <a:off x="3377975" y="4864575"/>
            <a:ext cx="153600" cy="153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5" name="Google Shape;905;p97"/>
          <p:cNvSpPr/>
          <p:nvPr/>
        </p:nvSpPr>
        <p:spPr>
          <a:xfrm>
            <a:off x="3814125" y="4864575"/>
            <a:ext cx="153600" cy="153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6" name="Google Shape;906;p97"/>
          <p:cNvSpPr/>
          <p:nvPr/>
        </p:nvSpPr>
        <p:spPr>
          <a:xfrm>
            <a:off x="4292525" y="4864575"/>
            <a:ext cx="153600" cy="153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7" name="Google Shape;907;p97"/>
          <p:cNvSpPr/>
          <p:nvPr/>
        </p:nvSpPr>
        <p:spPr>
          <a:xfrm>
            <a:off x="4680375" y="4864575"/>
            <a:ext cx="153600" cy="153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8" name="Google Shape;908;p97"/>
          <p:cNvSpPr/>
          <p:nvPr/>
        </p:nvSpPr>
        <p:spPr>
          <a:xfrm>
            <a:off x="5025975" y="4864575"/>
            <a:ext cx="153600" cy="153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2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9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14" name="Google Shape;914;p98"/>
          <p:cNvSpPr txBox="1"/>
          <p:nvPr>
            <p:ph idx="1" type="body"/>
          </p:nvPr>
        </p:nvSpPr>
        <p:spPr>
          <a:xfrm>
            <a:off x="311700" y="1152475"/>
            <a:ext cx="8832300" cy="29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On log scale logistic function is straight line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915" name="Google Shape;915;p9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916" name="Google Shape;916;p9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17" name="Google Shape;917;p98"/>
          <p:cNvCxnSpPr/>
          <p:nvPr/>
        </p:nvCxnSpPr>
        <p:spPr>
          <a:xfrm>
            <a:off x="3302225" y="1895600"/>
            <a:ext cx="0" cy="30669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18" name="Google Shape;918;p98"/>
          <p:cNvCxnSpPr/>
          <p:nvPr/>
        </p:nvCxnSpPr>
        <p:spPr>
          <a:xfrm rot="10800000">
            <a:off x="3302225" y="3429050"/>
            <a:ext cx="49863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19" name="Google Shape;919;p98"/>
          <p:cNvSpPr txBox="1"/>
          <p:nvPr/>
        </p:nvSpPr>
        <p:spPr>
          <a:xfrm>
            <a:off x="3072725" y="3229775"/>
            <a:ext cx="2295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</a:t>
            </a:r>
            <a:endParaRPr/>
          </a:p>
        </p:txBody>
      </p:sp>
      <p:sp>
        <p:nvSpPr>
          <p:cNvPr id="920" name="Google Shape;920;p98"/>
          <p:cNvSpPr txBox="1"/>
          <p:nvPr/>
        </p:nvSpPr>
        <p:spPr>
          <a:xfrm>
            <a:off x="2994250" y="1595200"/>
            <a:ext cx="2295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∞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21" name="Google Shape;921;p98"/>
          <p:cNvSpPr txBox="1"/>
          <p:nvPr/>
        </p:nvSpPr>
        <p:spPr>
          <a:xfrm>
            <a:off x="2559575" y="4777225"/>
            <a:ext cx="9720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∞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22" name="Google Shape;922;p98"/>
          <p:cNvSpPr txBox="1"/>
          <p:nvPr/>
        </p:nvSpPr>
        <p:spPr>
          <a:xfrm>
            <a:off x="2432800" y="4777225"/>
            <a:ext cx="1980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-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23" name="Google Shape;923;p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7525" y="3119029"/>
            <a:ext cx="1583250" cy="620033"/>
          </a:xfrm>
          <a:prstGeom prst="rect">
            <a:avLst/>
          </a:prstGeom>
          <a:noFill/>
          <a:ln>
            <a:noFill/>
          </a:ln>
        </p:spPr>
      </p:pic>
      <p:pic>
        <p:nvPicPr>
          <p:cNvPr id="924" name="Google Shape;924;p9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12" y="1836225"/>
            <a:ext cx="2097329" cy="62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5" name="Google Shape;925;p9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1774" y="4209675"/>
            <a:ext cx="2054764" cy="620025"/>
          </a:xfrm>
          <a:prstGeom prst="rect">
            <a:avLst/>
          </a:prstGeom>
          <a:noFill/>
          <a:ln>
            <a:noFill/>
          </a:ln>
        </p:spPr>
      </p:pic>
      <p:sp>
        <p:nvSpPr>
          <p:cNvPr id="926" name="Google Shape;926;p98"/>
          <p:cNvSpPr/>
          <p:nvPr/>
        </p:nvSpPr>
        <p:spPr>
          <a:xfrm>
            <a:off x="6206025" y="1742000"/>
            <a:ext cx="153600" cy="153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7" name="Google Shape;927;p98"/>
          <p:cNvSpPr/>
          <p:nvPr/>
        </p:nvSpPr>
        <p:spPr>
          <a:xfrm>
            <a:off x="6666325" y="1742000"/>
            <a:ext cx="153600" cy="153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8" name="Google Shape;928;p98"/>
          <p:cNvSpPr/>
          <p:nvPr/>
        </p:nvSpPr>
        <p:spPr>
          <a:xfrm>
            <a:off x="7054175" y="1742000"/>
            <a:ext cx="153600" cy="153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9" name="Google Shape;929;p98"/>
          <p:cNvSpPr/>
          <p:nvPr/>
        </p:nvSpPr>
        <p:spPr>
          <a:xfrm>
            <a:off x="7478250" y="1742000"/>
            <a:ext cx="153600" cy="153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0" name="Google Shape;930;p98"/>
          <p:cNvSpPr/>
          <p:nvPr/>
        </p:nvSpPr>
        <p:spPr>
          <a:xfrm>
            <a:off x="3377975" y="4864575"/>
            <a:ext cx="153600" cy="153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1" name="Google Shape;931;p98"/>
          <p:cNvSpPr/>
          <p:nvPr/>
        </p:nvSpPr>
        <p:spPr>
          <a:xfrm>
            <a:off x="3814125" y="4864575"/>
            <a:ext cx="153600" cy="153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2" name="Google Shape;932;p98"/>
          <p:cNvSpPr/>
          <p:nvPr/>
        </p:nvSpPr>
        <p:spPr>
          <a:xfrm>
            <a:off x="4292525" y="4864575"/>
            <a:ext cx="153600" cy="153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3" name="Google Shape;933;p98"/>
          <p:cNvSpPr/>
          <p:nvPr/>
        </p:nvSpPr>
        <p:spPr>
          <a:xfrm>
            <a:off x="4680375" y="4864575"/>
            <a:ext cx="153600" cy="153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4" name="Google Shape;934;p98"/>
          <p:cNvSpPr/>
          <p:nvPr/>
        </p:nvSpPr>
        <p:spPr>
          <a:xfrm>
            <a:off x="5025975" y="4864575"/>
            <a:ext cx="153600" cy="153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35" name="Google Shape;935;p98"/>
          <p:cNvCxnSpPr/>
          <p:nvPr/>
        </p:nvCxnSpPr>
        <p:spPr>
          <a:xfrm flipH="1" rot="10800000">
            <a:off x="3350525" y="1786825"/>
            <a:ext cx="4479300" cy="2970300"/>
          </a:xfrm>
          <a:prstGeom prst="straightConnector1">
            <a:avLst/>
          </a:prstGeom>
          <a:noFill/>
          <a:ln cap="flat" cmpd="sng" w="19050">
            <a:solidFill>
              <a:srgbClr val="6FA8DC"/>
            </a:solidFill>
            <a:prstDash val="dash"/>
            <a:round/>
            <a:headEnd len="med" w="med" type="triangle"/>
            <a:tailEnd len="med" w="med" type="triangle"/>
          </a:ln>
        </p:spPr>
      </p:cxn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9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41" name="Google Shape;941;p99"/>
          <p:cNvSpPr txBox="1"/>
          <p:nvPr>
            <p:ph idx="1" type="body"/>
          </p:nvPr>
        </p:nvSpPr>
        <p:spPr>
          <a:xfrm>
            <a:off x="311700" y="1152475"/>
            <a:ext cx="8832300" cy="29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Coefficients in terms of change in log odds.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942" name="Google Shape;942;p9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943" name="Google Shape;943;p9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44" name="Google Shape;944;p99"/>
          <p:cNvCxnSpPr/>
          <p:nvPr/>
        </p:nvCxnSpPr>
        <p:spPr>
          <a:xfrm>
            <a:off x="3302225" y="1895600"/>
            <a:ext cx="0" cy="30669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45" name="Google Shape;945;p99"/>
          <p:cNvCxnSpPr/>
          <p:nvPr/>
        </p:nvCxnSpPr>
        <p:spPr>
          <a:xfrm rot="10800000">
            <a:off x="3302225" y="3429050"/>
            <a:ext cx="49863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46" name="Google Shape;946;p99"/>
          <p:cNvSpPr txBox="1"/>
          <p:nvPr/>
        </p:nvSpPr>
        <p:spPr>
          <a:xfrm>
            <a:off x="3072725" y="3229775"/>
            <a:ext cx="2295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</a:t>
            </a:r>
            <a:endParaRPr/>
          </a:p>
        </p:txBody>
      </p:sp>
      <p:sp>
        <p:nvSpPr>
          <p:cNvPr id="947" name="Google Shape;947;p99"/>
          <p:cNvSpPr txBox="1"/>
          <p:nvPr/>
        </p:nvSpPr>
        <p:spPr>
          <a:xfrm>
            <a:off x="2994250" y="1595200"/>
            <a:ext cx="2295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∞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48" name="Google Shape;948;p99"/>
          <p:cNvSpPr txBox="1"/>
          <p:nvPr/>
        </p:nvSpPr>
        <p:spPr>
          <a:xfrm>
            <a:off x="2559575" y="4777225"/>
            <a:ext cx="9720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∞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49" name="Google Shape;949;p99"/>
          <p:cNvSpPr txBox="1"/>
          <p:nvPr/>
        </p:nvSpPr>
        <p:spPr>
          <a:xfrm>
            <a:off x="2432800" y="4777225"/>
            <a:ext cx="1980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-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50" name="Google Shape;950;p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7525" y="3119029"/>
            <a:ext cx="1583250" cy="620033"/>
          </a:xfrm>
          <a:prstGeom prst="rect">
            <a:avLst/>
          </a:prstGeom>
          <a:noFill/>
          <a:ln>
            <a:noFill/>
          </a:ln>
        </p:spPr>
      </p:pic>
      <p:pic>
        <p:nvPicPr>
          <p:cNvPr id="951" name="Google Shape;951;p9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12" y="1836225"/>
            <a:ext cx="2097329" cy="62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2" name="Google Shape;952;p9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1774" y="4209675"/>
            <a:ext cx="2054764" cy="620025"/>
          </a:xfrm>
          <a:prstGeom prst="rect">
            <a:avLst/>
          </a:prstGeom>
          <a:noFill/>
          <a:ln>
            <a:noFill/>
          </a:ln>
        </p:spPr>
      </p:pic>
      <p:sp>
        <p:nvSpPr>
          <p:cNvPr id="953" name="Google Shape;953;p99"/>
          <p:cNvSpPr/>
          <p:nvPr/>
        </p:nvSpPr>
        <p:spPr>
          <a:xfrm>
            <a:off x="6206025" y="1742000"/>
            <a:ext cx="153600" cy="153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4" name="Google Shape;954;p99"/>
          <p:cNvSpPr/>
          <p:nvPr/>
        </p:nvSpPr>
        <p:spPr>
          <a:xfrm>
            <a:off x="6666325" y="1742000"/>
            <a:ext cx="153600" cy="153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5" name="Google Shape;955;p99"/>
          <p:cNvSpPr/>
          <p:nvPr/>
        </p:nvSpPr>
        <p:spPr>
          <a:xfrm>
            <a:off x="7054175" y="1742000"/>
            <a:ext cx="153600" cy="153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6" name="Google Shape;956;p99"/>
          <p:cNvSpPr/>
          <p:nvPr/>
        </p:nvSpPr>
        <p:spPr>
          <a:xfrm>
            <a:off x="7478250" y="1742000"/>
            <a:ext cx="153600" cy="153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7" name="Google Shape;957;p99"/>
          <p:cNvSpPr/>
          <p:nvPr/>
        </p:nvSpPr>
        <p:spPr>
          <a:xfrm>
            <a:off x="3377975" y="4864575"/>
            <a:ext cx="153600" cy="153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8" name="Google Shape;958;p99"/>
          <p:cNvSpPr/>
          <p:nvPr/>
        </p:nvSpPr>
        <p:spPr>
          <a:xfrm>
            <a:off x="3814125" y="4864575"/>
            <a:ext cx="153600" cy="153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9" name="Google Shape;959;p99"/>
          <p:cNvSpPr/>
          <p:nvPr/>
        </p:nvSpPr>
        <p:spPr>
          <a:xfrm>
            <a:off x="4292525" y="4864575"/>
            <a:ext cx="153600" cy="153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0" name="Google Shape;960;p99"/>
          <p:cNvSpPr/>
          <p:nvPr/>
        </p:nvSpPr>
        <p:spPr>
          <a:xfrm>
            <a:off x="4680375" y="4864575"/>
            <a:ext cx="153600" cy="153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1" name="Google Shape;961;p99"/>
          <p:cNvSpPr/>
          <p:nvPr/>
        </p:nvSpPr>
        <p:spPr>
          <a:xfrm>
            <a:off x="5025975" y="4864575"/>
            <a:ext cx="153600" cy="153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62" name="Google Shape;962;p99"/>
          <p:cNvCxnSpPr/>
          <p:nvPr/>
        </p:nvCxnSpPr>
        <p:spPr>
          <a:xfrm flipH="1" rot="10800000">
            <a:off x="3350525" y="1786825"/>
            <a:ext cx="4479300" cy="2970300"/>
          </a:xfrm>
          <a:prstGeom prst="straightConnector1">
            <a:avLst/>
          </a:prstGeom>
          <a:noFill/>
          <a:ln cap="flat" cmpd="sng" w="19050">
            <a:solidFill>
              <a:srgbClr val="6FA8DC"/>
            </a:solidFill>
            <a:prstDash val="dash"/>
            <a:round/>
            <a:headEnd len="med" w="med" type="triangle"/>
            <a:tailEnd len="med" w="med" type="triangle"/>
          </a:ln>
        </p:spPr>
      </p:cxnSp>
      <p:pic>
        <p:nvPicPr>
          <p:cNvPr id="963" name="Google Shape;963;p9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531575" y="2311700"/>
            <a:ext cx="2265750" cy="670600"/>
          </a:xfrm>
          <a:prstGeom prst="rect">
            <a:avLst/>
          </a:prstGeom>
          <a:noFill/>
          <a:ln cap="flat" cmpd="sng" w="19050">
            <a:solidFill>
              <a:srgbClr val="6FA8DC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7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Google Shape;968;p10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69" name="Google Shape;969;p100"/>
          <p:cNvSpPr txBox="1"/>
          <p:nvPr>
            <p:ph idx="1" type="body"/>
          </p:nvPr>
        </p:nvSpPr>
        <p:spPr>
          <a:xfrm>
            <a:off x="311700" y="1152475"/>
            <a:ext cx="8832300" cy="29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Is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β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simple to interpret? Not really...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 </a:t>
            </a:r>
            <a:endParaRPr b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970" name="Google Shape;970;p10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971" name="Google Shape;971;p10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72" name="Google Shape;972;p100"/>
          <p:cNvCxnSpPr/>
          <p:nvPr/>
        </p:nvCxnSpPr>
        <p:spPr>
          <a:xfrm>
            <a:off x="3302225" y="1895600"/>
            <a:ext cx="0" cy="30669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73" name="Google Shape;973;p100"/>
          <p:cNvCxnSpPr/>
          <p:nvPr/>
        </p:nvCxnSpPr>
        <p:spPr>
          <a:xfrm rot="10800000">
            <a:off x="3302225" y="3429050"/>
            <a:ext cx="49863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74" name="Google Shape;974;p100"/>
          <p:cNvSpPr txBox="1"/>
          <p:nvPr/>
        </p:nvSpPr>
        <p:spPr>
          <a:xfrm>
            <a:off x="3072725" y="3229775"/>
            <a:ext cx="2295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</a:t>
            </a:r>
            <a:endParaRPr/>
          </a:p>
        </p:txBody>
      </p:sp>
      <p:sp>
        <p:nvSpPr>
          <p:cNvPr id="975" name="Google Shape;975;p100"/>
          <p:cNvSpPr txBox="1"/>
          <p:nvPr/>
        </p:nvSpPr>
        <p:spPr>
          <a:xfrm>
            <a:off x="2994250" y="1595200"/>
            <a:ext cx="2295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∞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76" name="Google Shape;976;p100"/>
          <p:cNvSpPr txBox="1"/>
          <p:nvPr/>
        </p:nvSpPr>
        <p:spPr>
          <a:xfrm>
            <a:off x="2559575" y="4777225"/>
            <a:ext cx="9720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∞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77" name="Google Shape;977;p100"/>
          <p:cNvSpPr txBox="1"/>
          <p:nvPr/>
        </p:nvSpPr>
        <p:spPr>
          <a:xfrm>
            <a:off x="2432800" y="4777225"/>
            <a:ext cx="1980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-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78" name="Google Shape;978;p1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7525" y="3119029"/>
            <a:ext cx="1583250" cy="620033"/>
          </a:xfrm>
          <a:prstGeom prst="rect">
            <a:avLst/>
          </a:prstGeom>
          <a:noFill/>
          <a:ln>
            <a:noFill/>
          </a:ln>
        </p:spPr>
      </p:pic>
      <p:pic>
        <p:nvPicPr>
          <p:cNvPr id="979" name="Google Shape;979;p1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12" y="1836225"/>
            <a:ext cx="2097329" cy="62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0" name="Google Shape;980;p1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1774" y="4209675"/>
            <a:ext cx="2054764" cy="620025"/>
          </a:xfrm>
          <a:prstGeom prst="rect">
            <a:avLst/>
          </a:prstGeom>
          <a:noFill/>
          <a:ln>
            <a:noFill/>
          </a:ln>
        </p:spPr>
      </p:pic>
      <p:sp>
        <p:nvSpPr>
          <p:cNvPr id="981" name="Google Shape;981;p100"/>
          <p:cNvSpPr/>
          <p:nvPr/>
        </p:nvSpPr>
        <p:spPr>
          <a:xfrm>
            <a:off x="6206025" y="1742000"/>
            <a:ext cx="153600" cy="153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2" name="Google Shape;982;p100"/>
          <p:cNvSpPr/>
          <p:nvPr/>
        </p:nvSpPr>
        <p:spPr>
          <a:xfrm>
            <a:off x="6666325" y="1742000"/>
            <a:ext cx="153600" cy="153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3" name="Google Shape;983;p100"/>
          <p:cNvSpPr/>
          <p:nvPr/>
        </p:nvSpPr>
        <p:spPr>
          <a:xfrm>
            <a:off x="7054175" y="1742000"/>
            <a:ext cx="153600" cy="153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4" name="Google Shape;984;p100"/>
          <p:cNvSpPr/>
          <p:nvPr/>
        </p:nvSpPr>
        <p:spPr>
          <a:xfrm>
            <a:off x="7478250" y="1742000"/>
            <a:ext cx="153600" cy="153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5" name="Google Shape;985;p100"/>
          <p:cNvSpPr/>
          <p:nvPr/>
        </p:nvSpPr>
        <p:spPr>
          <a:xfrm>
            <a:off x="3377975" y="4864575"/>
            <a:ext cx="153600" cy="153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6" name="Google Shape;986;p100"/>
          <p:cNvSpPr/>
          <p:nvPr/>
        </p:nvSpPr>
        <p:spPr>
          <a:xfrm>
            <a:off x="3814125" y="4864575"/>
            <a:ext cx="153600" cy="153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7" name="Google Shape;987;p100"/>
          <p:cNvSpPr/>
          <p:nvPr/>
        </p:nvSpPr>
        <p:spPr>
          <a:xfrm>
            <a:off x="4292525" y="4864575"/>
            <a:ext cx="153600" cy="153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8" name="Google Shape;988;p100"/>
          <p:cNvSpPr/>
          <p:nvPr/>
        </p:nvSpPr>
        <p:spPr>
          <a:xfrm>
            <a:off x="4680375" y="4864575"/>
            <a:ext cx="153600" cy="153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9" name="Google Shape;989;p100"/>
          <p:cNvSpPr/>
          <p:nvPr/>
        </p:nvSpPr>
        <p:spPr>
          <a:xfrm>
            <a:off x="5025975" y="4864575"/>
            <a:ext cx="153600" cy="153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90" name="Google Shape;990;p100"/>
          <p:cNvCxnSpPr/>
          <p:nvPr/>
        </p:nvCxnSpPr>
        <p:spPr>
          <a:xfrm flipH="1" rot="10800000">
            <a:off x="3350525" y="1786825"/>
            <a:ext cx="4479300" cy="2970300"/>
          </a:xfrm>
          <a:prstGeom prst="straightConnector1">
            <a:avLst/>
          </a:prstGeom>
          <a:noFill/>
          <a:ln cap="flat" cmpd="sng" w="19050">
            <a:solidFill>
              <a:srgbClr val="6FA8DC"/>
            </a:solidFill>
            <a:prstDash val="dash"/>
            <a:round/>
            <a:headEnd len="med" w="med" type="triangle"/>
            <a:tailEnd len="med" w="med" type="triangle"/>
          </a:ln>
        </p:spPr>
      </p:cxnSp>
      <p:pic>
        <p:nvPicPr>
          <p:cNvPr id="991" name="Google Shape;991;p10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531575" y="2311700"/>
            <a:ext cx="2265750" cy="670600"/>
          </a:xfrm>
          <a:prstGeom prst="rect">
            <a:avLst/>
          </a:prstGeom>
          <a:noFill/>
          <a:ln cap="flat" cmpd="sng" w="19050">
            <a:solidFill>
              <a:srgbClr val="6FA8DC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992" name="Google Shape;992;p100"/>
          <p:cNvSpPr/>
          <p:nvPr/>
        </p:nvSpPr>
        <p:spPr>
          <a:xfrm>
            <a:off x="5342725" y="2505350"/>
            <a:ext cx="198000" cy="3420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10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98" name="Google Shape;998;p101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Since the log odds scale is nonlinear, a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β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value can not be directly linked to “one unit increase” as it could in Linear Regression.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999" name="Google Shape;999;p10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000" name="Google Shape;1000;p10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1" name="Google Shape;1001;p1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23612" y="3195775"/>
            <a:ext cx="4260274" cy="1260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9" name="Google Shape;119;p21"/>
          <p:cNvSpPr txBox="1"/>
          <p:nvPr>
            <p:ph idx="1" type="body"/>
          </p:nvPr>
        </p:nvSpPr>
        <p:spPr>
          <a:xfrm>
            <a:off x="311700" y="1152475"/>
            <a:ext cx="8671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Classification algorithms predict a class or category label: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Class 0: Car Image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Class 1: Street Image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Class 2: Bridge Image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20" name="Google Shape;120;p2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21" name="Google Shape;121;p2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0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07" name="Google Shape;1007;p102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There are some straightforward insights we can gain however...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008" name="Google Shape;1008;p10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009" name="Google Shape;1009;p10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0" name="Google Shape;1010;p1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23612" y="3195775"/>
            <a:ext cx="4260274" cy="1260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0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16" name="Google Shape;1016;p103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Sign of Coefficient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Positive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β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indicates an increase in likelihood of belonging to 1 class with increase in associated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x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feature.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Negative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β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indicates an decrease in likelihood of belonging to 1 class with increase in associated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x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feature.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017" name="Google Shape;1017;p10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018" name="Google Shape;1018;p10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2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Google Shape;1023;p10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24" name="Google Shape;1024;p104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Magnitude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of Coefficient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Harder to directly interpret magnitude of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β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directly, especially when we could have discrete and continuous x feature values.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can however begin to use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odds ratio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, essentially comparing magnitudes against each other.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025" name="Google Shape;1025;p10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026" name="Google Shape;1026;p10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0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32" name="Google Shape;1032;p105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Magnitude of Coefficient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Comparing magnitudes of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coefficients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against each other can lead to insight over which features have the strongest effect on prediction output.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033" name="Google Shape;1033;p10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034" name="Google Shape;1034;p10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8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Google Shape;1039;p10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40" name="Google Shape;1040;p106"/>
          <p:cNvSpPr txBox="1"/>
          <p:nvPr>
            <p:ph idx="1" type="body"/>
          </p:nvPr>
        </p:nvSpPr>
        <p:spPr>
          <a:xfrm>
            <a:off x="311700" y="1152475"/>
            <a:ext cx="8684100" cy="29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 last mathematical topic we need to discuss concerning Logistic Regression is how we actually fit this curve!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041" name="Google Shape;1041;p10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042" name="Google Shape;1042;p10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3" name="Google Shape;1043;p1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74350" y="2979165"/>
            <a:ext cx="2940924" cy="15716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4" name="Google Shape;1044;p10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975" y="3003312"/>
            <a:ext cx="2761248" cy="1475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5" name="Google Shape;1045;p10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03075" y="2955311"/>
            <a:ext cx="2940924" cy="157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9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Google Shape;1050;p10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51" name="Google Shape;1051;p107"/>
          <p:cNvSpPr txBox="1"/>
          <p:nvPr>
            <p:ph idx="1" type="body"/>
          </p:nvPr>
        </p:nvSpPr>
        <p:spPr>
          <a:xfrm>
            <a:off x="311700" y="1152475"/>
            <a:ext cx="8684100" cy="29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We’ll discuss the basics of fitting the best curve with maximum likelihood in the next lecture!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052" name="Google Shape;1052;p10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053" name="Google Shape;1053;p10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4" name="Google Shape;1054;p10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74350" y="2979165"/>
            <a:ext cx="2940924" cy="15716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5" name="Google Shape;1055;p10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975" y="3003312"/>
            <a:ext cx="2761248" cy="1475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6" name="Google Shape;1056;p10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03075" y="2955311"/>
            <a:ext cx="2940924" cy="157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0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Google Shape;1061;p108"/>
          <p:cNvSpPr txBox="1"/>
          <p:nvPr>
            <p:ph type="ctrTitle"/>
          </p:nvPr>
        </p:nvSpPr>
        <p:spPr>
          <a:xfrm>
            <a:off x="0" y="973175"/>
            <a:ext cx="91440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Logistic Regression 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Theory and Intuition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62" name="Google Shape;1062;p108"/>
          <p:cNvSpPr txBox="1"/>
          <p:nvPr>
            <p:ph idx="1" type="subTitle"/>
          </p:nvPr>
        </p:nvSpPr>
        <p:spPr>
          <a:xfrm>
            <a:off x="311700" y="31389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latin typeface="Montserrat"/>
                <a:ea typeface="Montserrat"/>
                <a:cs typeface="Montserrat"/>
                <a:sym typeface="Montserrat"/>
              </a:rPr>
              <a:t>Part Three: Finding the Best Fit</a:t>
            </a:r>
            <a:endParaRPr sz="38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063" name="Google Shape;1063;p10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064" name="Google Shape;1064;p10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8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p10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70" name="Google Shape;1070;p109"/>
          <p:cNvSpPr txBox="1"/>
          <p:nvPr>
            <p:ph idx="1" type="body"/>
          </p:nvPr>
        </p:nvSpPr>
        <p:spPr>
          <a:xfrm>
            <a:off x="311700" y="1152475"/>
            <a:ext cx="8684100" cy="29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Logistic Regression uses Maximum Likelihood to find the best fitting model.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This lecture will give you an intuition of how this method works.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We’ll also then display the cost function and gradient descent that is solved for by the computer.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071" name="Google Shape;1071;p10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072" name="Google Shape;1072;p10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6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7" name="Google Shape;1077;p11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78" name="Google Shape;1078;p110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Quick Note: ISLR Section 4.3.2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079" name="Google Shape;1079;p11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080" name="Google Shape;1080;p11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1" name="Google Shape;1081;p1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77587" y="1727673"/>
            <a:ext cx="6119475" cy="3073700"/>
          </a:xfrm>
          <a:prstGeom prst="rect">
            <a:avLst/>
          </a:prstGeom>
          <a:noFill/>
          <a:ln>
            <a:noFill/>
          </a:ln>
          <a:effectLst>
            <a:outerShdw blurRad="357188" rotWithShape="0" algn="bl" dir="2940000" dist="123825">
              <a:srgbClr val="6D9EEB">
                <a:alpha val="36000"/>
              </a:srgbClr>
            </a:outerShdw>
          </a:effectLst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5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" name="Google Shape;1086;p11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87" name="Google Shape;1087;p111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Quick Note: ISLR Section 4.3.2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088" name="Google Shape;1088;p11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089" name="Google Shape;1089;p11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0" name="Google Shape;1090;p1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77587" y="1727673"/>
            <a:ext cx="6119475" cy="3073700"/>
          </a:xfrm>
          <a:prstGeom prst="rect">
            <a:avLst/>
          </a:prstGeom>
          <a:noFill/>
          <a:ln>
            <a:noFill/>
          </a:ln>
          <a:effectLst>
            <a:outerShdw blurRad="357188" rotWithShape="0" algn="bl" dir="2940000" dist="123825">
              <a:srgbClr val="6D9EEB">
                <a:alpha val="36000"/>
              </a:srgbClr>
            </a:outerShdw>
          </a:effectLst>
        </p:spPr>
      </p:pic>
      <p:sp>
        <p:nvSpPr>
          <p:cNvPr id="1091" name="Google Shape;1091;p111"/>
          <p:cNvSpPr/>
          <p:nvPr/>
        </p:nvSpPr>
        <p:spPr>
          <a:xfrm>
            <a:off x="3863650" y="4340575"/>
            <a:ext cx="4080900" cy="228300"/>
          </a:xfrm>
          <a:prstGeom prst="roundRect">
            <a:avLst>
              <a:gd fmla="val 16667" name="adj"/>
            </a:avLst>
          </a:prstGeom>
          <a:solidFill>
            <a:srgbClr val="FFE800">
              <a:alpha val="449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2" name="Google Shape;1092;p111"/>
          <p:cNvSpPr/>
          <p:nvPr/>
        </p:nvSpPr>
        <p:spPr>
          <a:xfrm>
            <a:off x="1877575" y="4568875"/>
            <a:ext cx="2891700" cy="228300"/>
          </a:xfrm>
          <a:prstGeom prst="roundRect">
            <a:avLst>
              <a:gd fmla="val 16667" name="adj"/>
            </a:avLst>
          </a:prstGeom>
          <a:solidFill>
            <a:srgbClr val="FFE800">
              <a:alpha val="449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